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73" r:id="rId3"/>
    <p:sldId id="274" r:id="rId4"/>
    <p:sldId id="275" r:id="rId5"/>
    <p:sldId id="276" r:id="rId6"/>
    <p:sldId id="277" r:id="rId7"/>
    <p:sldId id="278" r:id="rId8"/>
    <p:sldId id="279" r:id="rId9"/>
    <p:sldId id="280" r:id="rId10"/>
    <p:sldId id="281" r:id="rId11"/>
    <p:sldId id="282" r:id="rId12"/>
    <p:sldId id="283" r:id="rId13"/>
    <p:sldId id="284" r:id="rId14"/>
    <p:sldId id="285" r:id="rId15"/>
    <p:sldId id="286" r:id="rId16"/>
    <p:sldId id="28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595"/>
  </p:normalViewPr>
  <p:slideViewPr>
    <p:cSldViewPr snapToGrid="0" snapToObjects="1">
      <p:cViewPr>
        <p:scale>
          <a:sx n="121" d="100"/>
          <a:sy n="121" d="100"/>
        </p:scale>
        <p:origin x="20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C4F52E-6684-6147-AFA1-820077C88161}" type="datetimeFigureOut">
              <a:rPr lang="en-US" smtClean="0"/>
              <a:t>12/5/18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7E3FF5-A2E7-254D-BBEE-EB52067B9AC8}" type="slidenum">
              <a:rPr lang="en-US" smtClean="0"/>
              <a:t>‹#›</a:t>
            </a:fld>
            <a:endParaRPr lang="en-US"/>
          </a:p>
        </p:txBody>
      </p:sp>
    </p:spTree>
    <p:extLst>
      <p:ext uri="{BB962C8B-B14F-4D97-AF65-F5344CB8AC3E}">
        <p14:creationId xmlns:p14="http://schemas.microsoft.com/office/powerpoint/2010/main" val="133657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13625-BA3D-9C41-99FA-71CF1F17F7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CF87D4-D069-1C40-B35A-3581733FF7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74F3B7-EB62-924A-8825-BA52516F6981}"/>
              </a:ext>
            </a:extLst>
          </p:cNvPr>
          <p:cNvSpPr>
            <a:spLocks noGrp="1"/>
          </p:cNvSpPr>
          <p:nvPr>
            <p:ph type="dt" sz="half" idx="10"/>
          </p:nvPr>
        </p:nvSpPr>
        <p:spPr/>
        <p:txBody>
          <a:bodyPr/>
          <a:lstStyle/>
          <a:p>
            <a:fld id="{8CF58198-FDEC-3C40-BFCF-76D95F8409B0}" type="datetimeFigureOut">
              <a:rPr lang="en-US" smtClean="0"/>
              <a:t>12/4/18</a:t>
            </a:fld>
            <a:endParaRPr lang="en-US"/>
          </a:p>
        </p:txBody>
      </p:sp>
      <p:sp>
        <p:nvSpPr>
          <p:cNvPr id="5" name="Footer Placeholder 4">
            <a:extLst>
              <a:ext uri="{FF2B5EF4-FFF2-40B4-BE49-F238E27FC236}">
                <a16:creationId xmlns:a16="http://schemas.microsoft.com/office/drawing/2014/main" id="{A454E750-51F5-0140-805C-8D3E61F8A5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E1C816-FDEC-F641-B9C3-CB37F373BB79}"/>
              </a:ext>
            </a:extLst>
          </p:cNvPr>
          <p:cNvSpPr>
            <a:spLocks noGrp="1"/>
          </p:cNvSpPr>
          <p:nvPr>
            <p:ph type="sldNum" sz="quarter" idx="12"/>
          </p:nvPr>
        </p:nvSpPr>
        <p:spPr/>
        <p:txBody>
          <a:bodyPr/>
          <a:lstStyle/>
          <a:p>
            <a:fld id="{80F3B03D-1204-3F4A-8E61-5E2699E1C145}" type="slidenum">
              <a:rPr lang="en-US" smtClean="0"/>
              <a:t>‹#›</a:t>
            </a:fld>
            <a:endParaRPr lang="en-US"/>
          </a:p>
        </p:txBody>
      </p:sp>
    </p:spTree>
    <p:extLst>
      <p:ext uri="{BB962C8B-B14F-4D97-AF65-F5344CB8AC3E}">
        <p14:creationId xmlns:p14="http://schemas.microsoft.com/office/powerpoint/2010/main" val="1091647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1BA8-9A0B-D545-8194-947B6B6026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81B868-BCC6-E047-8737-50FFD3DB506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272048-C399-F74C-BD7B-BE24A05C87B6}"/>
              </a:ext>
            </a:extLst>
          </p:cNvPr>
          <p:cNvSpPr>
            <a:spLocks noGrp="1"/>
          </p:cNvSpPr>
          <p:nvPr>
            <p:ph type="dt" sz="half" idx="10"/>
          </p:nvPr>
        </p:nvSpPr>
        <p:spPr/>
        <p:txBody>
          <a:bodyPr/>
          <a:lstStyle/>
          <a:p>
            <a:fld id="{8CF58198-FDEC-3C40-BFCF-76D95F8409B0}" type="datetimeFigureOut">
              <a:rPr lang="en-US" smtClean="0"/>
              <a:t>12/4/18</a:t>
            </a:fld>
            <a:endParaRPr lang="en-US"/>
          </a:p>
        </p:txBody>
      </p:sp>
      <p:sp>
        <p:nvSpPr>
          <p:cNvPr id="5" name="Footer Placeholder 4">
            <a:extLst>
              <a:ext uri="{FF2B5EF4-FFF2-40B4-BE49-F238E27FC236}">
                <a16:creationId xmlns:a16="http://schemas.microsoft.com/office/drawing/2014/main" id="{B05280A7-7584-AE42-8ECC-12A5F1D2D2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1231AD-EE28-B846-B9C1-58D68D9534FD}"/>
              </a:ext>
            </a:extLst>
          </p:cNvPr>
          <p:cNvSpPr>
            <a:spLocks noGrp="1"/>
          </p:cNvSpPr>
          <p:nvPr>
            <p:ph type="sldNum" sz="quarter" idx="12"/>
          </p:nvPr>
        </p:nvSpPr>
        <p:spPr/>
        <p:txBody>
          <a:bodyPr/>
          <a:lstStyle/>
          <a:p>
            <a:fld id="{80F3B03D-1204-3F4A-8E61-5E2699E1C145}" type="slidenum">
              <a:rPr lang="en-US" smtClean="0"/>
              <a:t>‹#›</a:t>
            </a:fld>
            <a:endParaRPr lang="en-US"/>
          </a:p>
        </p:txBody>
      </p:sp>
    </p:spTree>
    <p:extLst>
      <p:ext uri="{BB962C8B-B14F-4D97-AF65-F5344CB8AC3E}">
        <p14:creationId xmlns:p14="http://schemas.microsoft.com/office/powerpoint/2010/main" val="310708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813758-CBEA-1148-97D5-FB5FB3A9F1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222BEF-B89E-C448-98FA-47DC7619102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4EAE2A-CB91-AE43-9047-00F6849B45E8}"/>
              </a:ext>
            </a:extLst>
          </p:cNvPr>
          <p:cNvSpPr>
            <a:spLocks noGrp="1"/>
          </p:cNvSpPr>
          <p:nvPr>
            <p:ph type="dt" sz="half" idx="10"/>
          </p:nvPr>
        </p:nvSpPr>
        <p:spPr/>
        <p:txBody>
          <a:bodyPr/>
          <a:lstStyle/>
          <a:p>
            <a:fld id="{8CF58198-FDEC-3C40-BFCF-76D95F8409B0}" type="datetimeFigureOut">
              <a:rPr lang="en-US" smtClean="0"/>
              <a:t>12/4/18</a:t>
            </a:fld>
            <a:endParaRPr lang="en-US"/>
          </a:p>
        </p:txBody>
      </p:sp>
      <p:sp>
        <p:nvSpPr>
          <p:cNvPr id="5" name="Footer Placeholder 4">
            <a:extLst>
              <a:ext uri="{FF2B5EF4-FFF2-40B4-BE49-F238E27FC236}">
                <a16:creationId xmlns:a16="http://schemas.microsoft.com/office/drawing/2014/main" id="{7D608788-5872-2E4B-A616-830B354130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B8D730-59A4-544A-B02B-E5CCA2523054}"/>
              </a:ext>
            </a:extLst>
          </p:cNvPr>
          <p:cNvSpPr>
            <a:spLocks noGrp="1"/>
          </p:cNvSpPr>
          <p:nvPr>
            <p:ph type="sldNum" sz="quarter" idx="12"/>
          </p:nvPr>
        </p:nvSpPr>
        <p:spPr/>
        <p:txBody>
          <a:bodyPr/>
          <a:lstStyle/>
          <a:p>
            <a:fld id="{80F3B03D-1204-3F4A-8E61-5E2699E1C145}" type="slidenum">
              <a:rPr lang="en-US" smtClean="0"/>
              <a:t>‹#›</a:t>
            </a:fld>
            <a:endParaRPr lang="en-US"/>
          </a:p>
        </p:txBody>
      </p:sp>
    </p:spTree>
    <p:extLst>
      <p:ext uri="{BB962C8B-B14F-4D97-AF65-F5344CB8AC3E}">
        <p14:creationId xmlns:p14="http://schemas.microsoft.com/office/powerpoint/2010/main" val="3867745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D224D-C3EB-A749-8648-1E50BC97F0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8E0095-0740-1C4C-BB12-D1CEF5EEA0C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FFB4FE-B056-FA47-91DB-968A9C6F0CC6}"/>
              </a:ext>
            </a:extLst>
          </p:cNvPr>
          <p:cNvSpPr>
            <a:spLocks noGrp="1"/>
          </p:cNvSpPr>
          <p:nvPr>
            <p:ph type="dt" sz="half" idx="10"/>
          </p:nvPr>
        </p:nvSpPr>
        <p:spPr/>
        <p:txBody>
          <a:bodyPr/>
          <a:lstStyle/>
          <a:p>
            <a:fld id="{8CF58198-FDEC-3C40-BFCF-76D95F8409B0}" type="datetimeFigureOut">
              <a:rPr lang="en-US" smtClean="0"/>
              <a:t>12/4/18</a:t>
            </a:fld>
            <a:endParaRPr lang="en-US"/>
          </a:p>
        </p:txBody>
      </p:sp>
      <p:sp>
        <p:nvSpPr>
          <p:cNvPr id="5" name="Footer Placeholder 4">
            <a:extLst>
              <a:ext uri="{FF2B5EF4-FFF2-40B4-BE49-F238E27FC236}">
                <a16:creationId xmlns:a16="http://schemas.microsoft.com/office/drawing/2014/main" id="{BFEEC9B9-F369-5B48-BD53-A602808CAC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DFFB6E-4AD4-AC49-8041-7D5379815A31}"/>
              </a:ext>
            </a:extLst>
          </p:cNvPr>
          <p:cNvSpPr>
            <a:spLocks noGrp="1"/>
          </p:cNvSpPr>
          <p:nvPr>
            <p:ph type="sldNum" sz="quarter" idx="12"/>
          </p:nvPr>
        </p:nvSpPr>
        <p:spPr/>
        <p:txBody>
          <a:bodyPr/>
          <a:lstStyle/>
          <a:p>
            <a:fld id="{80F3B03D-1204-3F4A-8E61-5E2699E1C145}" type="slidenum">
              <a:rPr lang="en-US" smtClean="0"/>
              <a:t>‹#›</a:t>
            </a:fld>
            <a:endParaRPr lang="en-US"/>
          </a:p>
        </p:txBody>
      </p:sp>
    </p:spTree>
    <p:extLst>
      <p:ext uri="{BB962C8B-B14F-4D97-AF65-F5344CB8AC3E}">
        <p14:creationId xmlns:p14="http://schemas.microsoft.com/office/powerpoint/2010/main" val="445725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DE665-5C78-DD44-9DAC-42E08EA089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6AD1EB-17EA-6E46-A90E-2582DE5CAC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CA2D12-C2EC-394B-9414-E9D7E47FAC6A}"/>
              </a:ext>
            </a:extLst>
          </p:cNvPr>
          <p:cNvSpPr>
            <a:spLocks noGrp="1"/>
          </p:cNvSpPr>
          <p:nvPr>
            <p:ph type="dt" sz="half" idx="10"/>
          </p:nvPr>
        </p:nvSpPr>
        <p:spPr/>
        <p:txBody>
          <a:bodyPr/>
          <a:lstStyle/>
          <a:p>
            <a:fld id="{8CF58198-FDEC-3C40-BFCF-76D95F8409B0}" type="datetimeFigureOut">
              <a:rPr lang="en-US" smtClean="0"/>
              <a:t>12/4/18</a:t>
            </a:fld>
            <a:endParaRPr lang="en-US"/>
          </a:p>
        </p:txBody>
      </p:sp>
      <p:sp>
        <p:nvSpPr>
          <p:cNvPr id="5" name="Footer Placeholder 4">
            <a:extLst>
              <a:ext uri="{FF2B5EF4-FFF2-40B4-BE49-F238E27FC236}">
                <a16:creationId xmlns:a16="http://schemas.microsoft.com/office/drawing/2014/main" id="{C9086CC7-2341-494C-9508-F4854F48B0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EB688-88B3-7444-A590-E4CF6B613265}"/>
              </a:ext>
            </a:extLst>
          </p:cNvPr>
          <p:cNvSpPr>
            <a:spLocks noGrp="1"/>
          </p:cNvSpPr>
          <p:nvPr>
            <p:ph type="sldNum" sz="quarter" idx="12"/>
          </p:nvPr>
        </p:nvSpPr>
        <p:spPr/>
        <p:txBody>
          <a:bodyPr/>
          <a:lstStyle/>
          <a:p>
            <a:fld id="{80F3B03D-1204-3F4A-8E61-5E2699E1C145}" type="slidenum">
              <a:rPr lang="en-US" smtClean="0"/>
              <a:t>‹#›</a:t>
            </a:fld>
            <a:endParaRPr lang="en-US"/>
          </a:p>
        </p:txBody>
      </p:sp>
    </p:spTree>
    <p:extLst>
      <p:ext uri="{BB962C8B-B14F-4D97-AF65-F5344CB8AC3E}">
        <p14:creationId xmlns:p14="http://schemas.microsoft.com/office/powerpoint/2010/main" val="2132592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4C1C2-3B77-D445-8651-99EA306328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21CEF1-FEC8-4A4C-80F8-DC22F0DD149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8E9D42-131A-3E41-BA93-A386770AE73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BCC418-E247-F544-9931-21CE099B7579}"/>
              </a:ext>
            </a:extLst>
          </p:cNvPr>
          <p:cNvSpPr>
            <a:spLocks noGrp="1"/>
          </p:cNvSpPr>
          <p:nvPr>
            <p:ph type="dt" sz="half" idx="10"/>
          </p:nvPr>
        </p:nvSpPr>
        <p:spPr/>
        <p:txBody>
          <a:bodyPr/>
          <a:lstStyle/>
          <a:p>
            <a:fld id="{8CF58198-FDEC-3C40-BFCF-76D95F8409B0}" type="datetimeFigureOut">
              <a:rPr lang="en-US" smtClean="0"/>
              <a:t>12/4/18</a:t>
            </a:fld>
            <a:endParaRPr lang="en-US"/>
          </a:p>
        </p:txBody>
      </p:sp>
      <p:sp>
        <p:nvSpPr>
          <p:cNvPr id="6" name="Footer Placeholder 5">
            <a:extLst>
              <a:ext uri="{FF2B5EF4-FFF2-40B4-BE49-F238E27FC236}">
                <a16:creationId xmlns:a16="http://schemas.microsoft.com/office/drawing/2014/main" id="{F5D6561D-82F4-4B48-AF77-7DB12EC567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E5148E-1254-454D-A6D4-B2F432F36C20}"/>
              </a:ext>
            </a:extLst>
          </p:cNvPr>
          <p:cNvSpPr>
            <a:spLocks noGrp="1"/>
          </p:cNvSpPr>
          <p:nvPr>
            <p:ph type="sldNum" sz="quarter" idx="12"/>
          </p:nvPr>
        </p:nvSpPr>
        <p:spPr/>
        <p:txBody>
          <a:bodyPr/>
          <a:lstStyle/>
          <a:p>
            <a:fld id="{80F3B03D-1204-3F4A-8E61-5E2699E1C145}" type="slidenum">
              <a:rPr lang="en-US" smtClean="0"/>
              <a:t>‹#›</a:t>
            </a:fld>
            <a:endParaRPr lang="en-US"/>
          </a:p>
        </p:txBody>
      </p:sp>
    </p:spTree>
    <p:extLst>
      <p:ext uri="{BB962C8B-B14F-4D97-AF65-F5344CB8AC3E}">
        <p14:creationId xmlns:p14="http://schemas.microsoft.com/office/powerpoint/2010/main" val="921225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3DB47-7B36-8D49-A99E-24B9A29946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B96B9E-804A-294C-86CF-3CAF2F48C5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A392CDB-934C-CF46-B336-9D61BAE1B21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C49A4B-8752-1545-A1BB-00C638B4E7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612FDCA-0BB1-A543-BC92-A69B4AFD0A0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6DDEB3-CF74-C744-9C9E-62E07C3EF969}"/>
              </a:ext>
            </a:extLst>
          </p:cNvPr>
          <p:cNvSpPr>
            <a:spLocks noGrp="1"/>
          </p:cNvSpPr>
          <p:nvPr>
            <p:ph type="dt" sz="half" idx="10"/>
          </p:nvPr>
        </p:nvSpPr>
        <p:spPr/>
        <p:txBody>
          <a:bodyPr/>
          <a:lstStyle/>
          <a:p>
            <a:fld id="{8CF58198-FDEC-3C40-BFCF-76D95F8409B0}" type="datetimeFigureOut">
              <a:rPr lang="en-US" smtClean="0"/>
              <a:t>12/4/18</a:t>
            </a:fld>
            <a:endParaRPr lang="en-US"/>
          </a:p>
        </p:txBody>
      </p:sp>
      <p:sp>
        <p:nvSpPr>
          <p:cNvPr id="8" name="Footer Placeholder 7">
            <a:extLst>
              <a:ext uri="{FF2B5EF4-FFF2-40B4-BE49-F238E27FC236}">
                <a16:creationId xmlns:a16="http://schemas.microsoft.com/office/drawing/2014/main" id="{B0725FB0-79B6-6640-BE19-86B6C3B4D1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FA74FB-614A-7F49-9728-5A877070C944}"/>
              </a:ext>
            </a:extLst>
          </p:cNvPr>
          <p:cNvSpPr>
            <a:spLocks noGrp="1"/>
          </p:cNvSpPr>
          <p:nvPr>
            <p:ph type="sldNum" sz="quarter" idx="12"/>
          </p:nvPr>
        </p:nvSpPr>
        <p:spPr/>
        <p:txBody>
          <a:bodyPr/>
          <a:lstStyle/>
          <a:p>
            <a:fld id="{80F3B03D-1204-3F4A-8E61-5E2699E1C145}" type="slidenum">
              <a:rPr lang="en-US" smtClean="0"/>
              <a:t>‹#›</a:t>
            </a:fld>
            <a:endParaRPr lang="en-US"/>
          </a:p>
        </p:txBody>
      </p:sp>
    </p:spTree>
    <p:extLst>
      <p:ext uri="{BB962C8B-B14F-4D97-AF65-F5344CB8AC3E}">
        <p14:creationId xmlns:p14="http://schemas.microsoft.com/office/powerpoint/2010/main" val="175098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FF2C3-0D61-B942-A027-9DCF2AAAE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168733-CCC7-FB49-A9A7-0317609168E7}"/>
              </a:ext>
            </a:extLst>
          </p:cNvPr>
          <p:cNvSpPr>
            <a:spLocks noGrp="1"/>
          </p:cNvSpPr>
          <p:nvPr>
            <p:ph type="dt" sz="half" idx="10"/>
          </p:nvPr>
        </p:nvSpPr>
        <p:spPr/>
        <p:txBody>
          <a:bodyPr/>
          <a:lstStyle/>
          <a:p>
            <a:fld id="{8CF58198-FDEC-3C40-BFCF-76D95F8409B0}" type="datetimeFigureOut">
              <a:rPr lang="en-US" smtClean="0"/>
              <a:t>12/4/18</a:t>
            </a:fld>
            <a:endParaRPr lang="en-US"/>
          </a:p>
        </p:txBody>
      </p:sp>
      <p:sp>
        <p:nvSpPr>
          <p:cNvPr id="4" name="Footer Placeholder 3">
            <a:extLst>
              <a:ext uri="{FF2B5EF4-FFF2-40B4-BE49-F238E27FC236}">
                <a16:creationId xmlns:a16="http://schemas.microsoft.com/office/drawing/2014/main" id="{9B8BCB95-68FC-6741-9D71-70A63DCDE6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106AC4-0195-064F-8AF0-C41CA483E53B}"/>
              </a:ext>
            </a:extLst>
          </p:cNvPr>
          <p:cNvSpPr>
            <a:spLocks noGrp="1"/>
          </p:cNvSpPr>
          <p:nvPr>
            <p:ph type="sldNum" sz="quarter" idx="12"/>
          </p:nvPr>
        </p:nvSpPr>
        <p:spPr/>
        <p:txBody>
          <a:bodyPr/>
          <a:lstStyle/>
          <a:p>
            <a:fld id="{80F3B03D-1204-3F4A-8E61-5E2699E1C145}" type="slidenum">
              <a:rPr lang="en-US" smtClean="0"/>
              <a:t>‹#›</a:t>
            </a:fld>
            <a:endParaRPr lang="en-US"/>
          </a:p>
        </p:txBody>
      </p:sp>
    </p:spTree>
    <p:extLst>
      <p:ext uri="{BB962C8B-B14F-4D97-AF65-F5344CB8AC3E}">
        <p14:creationId xmlns:p14="http://schemas.microsoft.com/office/powerpoint/2010/main" val="73326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7FF349-F0B0-2445-BA4F-2356A61E5234}"/>
              </a:ext>
            </a:extLst>
          </p:cNvPr>
          <p:cNvSpPr>
            <a:spLocks noGrp="1"/>
          </p:cNvSpPr>
          <p:nvPr>
            <p:ph type="dt" sz="half" idx="10"/>
          </p:nvPr>
        </p:nvSpPr>
        <p:spPr/>
        <p:txBody>
          <a:bodyPr/>
          <a:lstStyle/>
          <a:p>
            <a:fld id="{8CF58198-FDEC-3C40-BFCF-76D95F8409B0}" type="datetimeFigureOut">
              <a:rPr lang="en-US" smtClean="0"/>
              <a:t>12/4/18</a:t>
            </a:fld>
            <a:endParaRPr lang="en-US"/>
          </a:p>
        </p:txBody>
      </p:sp>
      <p:sp>
        <p:nvSpPr>
          <p:cNvPr id="3" name="Footer Placeholder 2">
            <a:extLst>
              <a:ext uri="{FF2B5EF4-FFF2-40B4-BE49-F238E27FC236}">
                <a16:creationId xmlns:a16="http://schemas.microsoft.com/office/drawing/2014/main" id="{51982758-6C53-9F49-AF3C-E7CAF8879F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1FF4E0-CF98-B347-9C55-761040CEC8F4}"/>
              </a:ext>
            </a:extLst>
          </p:cNvPr>
          <p:cNvSpPr>
            <a:spLocks noGrp="1"/>
          </p:cNvSpPr>
          <p:nvPr>
            <p:ph type="sldNum" sz="quarter" idx="12"/>
          </p:nvPr>
        </p:nvSpPr>
        <p:spPr/>
        <p:txBody>
          <a:bodyPr/>
          <a:lstStyle/>
          <a:p>
            <a:fld id="{80F3B03D-1204-3F4A-8E61-5E2699E1C145}" type="slidenum">
              <a:rPr lang="en-US" smtClean="0"/>
              <a:t>‹#›</a:t>
            </a:fld>
            <a:endParaRPr lang="en-US"/>
          </a:p>
        </p:txBody>
      </p:sp>
    </p:spTree>
    <p:extLst>
      <p:ext uri="{BB962C8B-B14F-4D97-AF65-F5344CB8AC3E}">
        <p14:creationId xmlns:p14="http://schemas.microsoft.com/office/powerpoint/2010/main" val="2777793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F8F99-1B7B-5A4E-BE34-F4A34E0CDD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667F61-D424-5245-BAAF-7EA103B216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6527B0-32B8-054A-B7F2-80232217CD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7732FE9-E9F4-9F4E-8034-F0A55A3DA721}"/>
              </a:ext>
            </a:extLst>
          </p:cNvPr>
          <p:cNvSpPr>
            <a:spLocks noGrp="1"/>
          </p:cNvSpPr>
          <p:nvPr>
            <p:ph type="dt" sz="half" idx="10"/>
          </p:nvPr>
        </p:nvSpPr>
        <p:spPr/>
        <p:txBody>
          <a:bodyPr/>
          <a:lstStyle/>
          <a:p>
            <a:fld id="{8CF58198-FDEC-3C40-BFCF-76D95F8409B0}" type="datetimeFigureOut">
              <a:rPr lang="en-US" smtClean="0"/>
              <a:t>12/4/18</a:t>
            </a:fld>
            <a:endParaRPr lang="en-US"/>
          </a:p>
        </p:txBody>
      </p:sp>
      <p:sp>
        <p:nvSpPr>
          <p:cNvPr id="6" name="Footer Placeholder 5">
            <a:extLst>
              <a:ext uri="{FF2B5EF4-FFF2-40B4-BE49-F238E27FC236}">
                <a16:creationId xmlns:a16="http://schemas.microsoft.com/office/drawing/2014/main" id="{D2F50305-5338-6549-AA43-157B96F3F3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FD3DCB-E991-B041-BD1B-35994247D8A8}"/>
              </a:ext>
            </a:extLst>
          </p:cNvPr>
          <p:cNvSpPr>
            <a:spLocks noGrp="1"/>
          </p:cNvSpPr>
          <p:nvPr>
            <p:ph type="sldNum" sz="quarter" idx="12"/>
          </p:nvPr>
        </p:nvSpPr>
        <p:spPr/>
        <p:txBody>
          <a:bodyPr/>
          <a:lstStyle/>
          <a:p>
            <a:fld id="{80F3B03D-1204-3F4A-8E61-5E2699E1C145}" type="slidenum">
              <a:rPr lang="en-US" smtClean="0"/>
              <a:t>‹#›</a:t>
            </a:fld>
            <a:endParaRPr lang="en-US"/>
          </a:p>
        </p:txBody>
      </p:sp>
    </p:spTree>
    <p:extLst>
      <p:ext uri="{BB962C8B-B14F-4D97-AF65-F5344CB8AC3E}">
        <p14:creationId xmlns:p14="http://schemas.microsoft.com/office/powerpoint/2010/main" val="910921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3D711-5D29-2E4B-91DD-8E32A0F7B5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43CB1F-9A78-894D-B961-D92A7953B1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B9FE0D-58FB-2B48-A531-DA236F6841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110E5EA-256B-5740-AB19-B830E7C39DCF}"/>
              </a:ext>
            </a:extLst>
          </p:cNvPr>
          <p:cNvSpPr>
            <a:spLocks noGrp="1"/>
          </p:cNvSpPr>
          <p:nvPr>
            <p:ph type="dt" sz="half" idx="10"/>
          </p:nvPr>
        </p:nvSpPr>
        <p:spPr/>
        <p:txBody>
          <a:bodyPr/>
          <a:lstStyle/>
          <a:p>
            <a:fld id="{8CF58198-FDEC-3C40-BFCF-76D95F8409B0}" type="datetimeFigureOut">
              <a:rPr lang="en-US" smtClean="0"/>
              <a:t>12/4/18</a:t>
            </a:fld>
            <a:endParaRPr lang="en-US"/>
          </a:p>
        </p:txBody>
      </p:sp>
      <p:sp>
        <p:nvSpPr>
          <p:cNvPr id="6" name="Footer Placeholder 5">
            <a:extLst>
              <a:ext uri="{FF2B5EF4-FFF2-40B4-BE49-F238E27FC236}">
                <a16:creationId xmlns:a16="http://schemas.microsoft.com/office/drawing/2014/main" id="{0A5A7610-158E-F042-9FAF-96D877CCA1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28E7D6-4B6D-F546-8B7D-6C0DC8F14966}"/>
              </a:ext>
            </a:extLst>
          </p:cNvPr>
          <p:cNvSpPr>
            <a:spLocks noGrp="1"/>
          </p:cNvSpPr>
          <p:nvPr>
            <p:ph type="sldNum" sz="quarter" idx="12"/>
          </p:nvPr>
        </p:nvSpPr>
        <p:spPr/>
        <p:txBody>
          <a:bodyPr/>
          <a:lstStyle/>
          <a:p>
            <a:fld id="{80F3B03D-1204-3F4A-8E61-5E2699E1C145}" type="slidenum">
              <a:rPr lang="en-US" smtClean="0"/>
              <a:t>‹#›</a:t>
            </a:fld>
            <a:endParaRPr lang="en-US"/>
          </a:p>
        </p:txBody>
      </p:sp>
    </p:spTree>
    <p:extLst>
      <p:ext uri="{BB962C8B-B14F-4D97-AF65-F5344CB8AC3E}">
        <p14:creationId xmlns:p14="http://schemas.microsoft.com/office/powerpoint/2010/main" val="3435931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115DB6-52AB-2644-BC99-E1CEA9D0D8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B82C08-96C0-1B4F-881D-FDD61CA116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5B9F55-96F1-6248-8D9F-01C51D0A75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F58198-FDEC-3C40-BFCF-76D95F8409B0}" type="datetimeFigureOut">
              <a:rPr lang="en-US" smtClean="0"/>
              <a:t>12/4/18</a:t>
            </a:fld>
            <a:endParaRPr lang="en-US"/>
          </a:p>
        </p:txBody>
      </p:sp>
      <p:sp>
        <p:nvSpPr>
          <p:cNvPr id="5" name="Footer Placeholder 4">
            <a:extLst>
              <a:ext uri="{FF2B5EF4-FFF2-40B4-BE49-F238E27FC236}">
                <a16:creationId xmlns:a16="http://schemas.microsoft.com/office/drawing/2014/main" id="{745C779E-6BF7-C344-9299-5C27BD6048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52E04B-DC30-B74B-9A9C-840340E8DA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F3B03D-1204-3F4A-8E61-5E2699E1C145}" type="slidenum">
              <a:rPr lang="en-US" smtClean="0"/>
              <a:t>‹#›</a:t>
            </a:fld>
            <a:endParaRPr lang="en-US"/>
          </a:p>
        </p:txBody>
      </p:sp>
    </p:spTree>
    <p:extLst>
      <p:ext uri="{BB962C8B-B14F-4D97-AF65-F5344CB8AC3E}">
        <p14:creationId xmlns:p14="http://schemas.microsoft.com/office/powerpoint/2010/main" val="8595332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tiff"/><Relationship Id="rId7" Type="http://schemas.openxmlformats.org/officeDocument/2006/relationships/image" Target="../media/image29.tiff"/><Relationship Id="rId2" Type="http://schemas.openxmlformats.org/officeDocument/2006/relationships/image" Target="../media/image24.tiff"/><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1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2.xml"/><Relationship Id="rId4" Type="http://schemas.openxmlformats.org/officeDocument/2006/relationships/image" Target="../media/image36.tiff"/></Relationships>
</file>

<file path=ppt/slides/_rels/slide15.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2.xml"/><Relationship Id="rId4" Type="http://schemas.openxmlformats.org/officeDocument/2006/relationships/image" Target="../media/image39.tiff"/></Relationships>
</file>

<file path=ppt/slides/_rels/slide16.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6.tiff"/><Relationship Id="rId2" Type="http://schemas.openxmlformats.org/officeDocument/2006/relationships/image" Target="../media/image11.tiff"/><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iff"/><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83371-4C54-4446-A00A-B18BD694D33C}"/>
              </a:ext>
            </a:extLst>
          </p:cNvPr>
          <p:cNvSpPr>
            <a:spLocks noGrp="1"/>
          </p:cNvSpPr>
          <p:nvPr>
            <p:ph type="ctrTitle"/>
          </p:nvPr>
        </p:nvSpPr>
        <p:spPr/>
        <p:txBody>
          <a:bodyPr/>
          <a:lstStyle/>
          <a:p>
            <a:r>
              <a:rPr lang="en-US" dirty="0"/>
              <a:t>Dimensionality Reduction</a:t>
            </a:r>
          </a:p>
        </p:txBody>
      </p:sp>
      <p:sp>
        <p:nvSpPr>
          <p:cNvPr id="3" name="Subtitle 2">
            <a:extLst>
              <a:ext uri="{FF2B5EF4-FFF2-40B4-BE49-F238E27FC236}">
                <a16:creationId xmlns:a16="http://schemas.microsoft.com/office/drawing/2014/main" id="{F94BD4EF-A04F-614C-B4FD-01C4E3D44FB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95270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E803E-5CA3-674C-9164-E061C3CF839A}"/>
              </a:ext>
            </a:extLst>
          </p:cNvPr>
          <p:cNvSpPr>
            <a:spLocks noGrp="1"/>
          </p:cNvSpPr>
          <p:nvPr>
            <p:ph type="title"/>
          </p:nvPr>
        </p:nvSpPr>
        <p:spPr/>
        <p:txBody>
          <a:bodyPr/>
          <a:lstStyle/>
          <a:p>
            <a:r>
              <a:rPr lang="en-US" dirty="0"/>
              <a:t>Kernel PCA</a:t>
            </a:r>
          </a:p>
        </p:txBody>
      </p:sp>
      <p:pic>
        <p:nvPicPr>
          <p:cNvPr id="4" name="Picture 3">
            <a:extLst>
              <a:ext uri="{FF2B5EF4-FFF2-40B4-BE49-F238E27FC236}">
                <a16:creationId xmlns:a16="http://schemas.microsoft.com/office/drawing/2014/main" id="{2B936A9B-DE9F-054D-9D9C-7F38B04E80B1}"/>
              </a:ext>
            </a:extLst>
          </p:cNvPr>
          <p:cNvPicPr>
            <a:picLocks noChangeAspect="1"/>
          </p:cNvPicPr>
          <p:nvPr/>
        </p:nvPicPr>
        <p:blipFill>
          <a:blip r:embed="rId2"/>
          <a:stretch>
            <a:fillRect/>
          </a:stretch>
        </p:blipFill>
        <p:spPr>
          <a:xfrm>
            <a:off x="4023267" y="2303966"/>
            <a:ext cx="2628900" cy="711200"/>
          </a:xfrm>
          <a:prstGeom prst="rect">
            <a:avLst/>
          </a:prstGeom>
        </p:spPr>
      </p:pic>
      <p:sp>
        <p:nvSpPr>
          <p:cNvPr id="5" name="Rectangle 4">
            <a:extLst>
              <a:ext uri="{FF2B5EF4-FFF2-40B4-BE49-F238E27FC236}">
                <a16:creationId xmlns:a16="http://schemas.microsoft.com/office/drawing/2014/main" id="{9FAB5C70-DD46-D749-81E9-D266078DE61F}"/>
              </a:ext>
            </a:extLst>
          </p:cNvPr>
          <p:cNvSpPr/>
          <p:nvPr/>
        </p:nvSpPr>
        <p:spPr>
          <a:xfrm>
            <a:off x="1269949" y="1812661"/>
            <a:ext cx="5506636" cy="369332"/>
          </a:xfrm>
          <a:prstGeom prst="rect">
            <a:avLst/>
          </a:prstGeom>
        </p:spPr>
        <p:txBody>
          <a:bodyPr wrap="none">
            <a:spAutoFit/>
          </a:bodyPr>
          <a:lstStyle/>
          <a:p>
            <a:r>
              <a:rPr lang="en-US" dirty="0">
                <a:effectLst/>
                <a:latin typeface="Helvetica" pitchFamily="2" charset="0"/>
              </a:rPr>
              <a:t>The covariance matrix is defined in the kernel space</a:t>
            </a:r>
          </a:p>
        </p:txBody>
      </p:sp>
      <p:pic>
        <p:nvPicPr>
          <p:cNvPr id="6" name="Picture 5">
            <a:extLst>
              <a:ext uri="{FF2B5EF4-FFF2-40B4-BE49-F238E27FC236}">
                <a16:creationId xmlns:a16="http://schemas.microsoft.com/office/drawing/2014/main" id="{712B2173-B0C4-E04F-B6DE-12E78FDDBA0A}"/>
              </a:ext>
            </a:extLst>
          </p:cNvPr>
          <p:cNvPicPr>
            <a:picLocks noChangeAspect="1"/>
          </p:cNvPicPr>
          <p:nvPr/>
        </p:nvPicPr>
        <p:blipFill>
          <a:blip r:embed="rId3"/>
          <a:stretch>
            <a:fillRect/>
          </a:stretch>
        </p:blipFill>
        <p:spPr>
          <a:xfrm>
            <a:off x="3375567" y="3137139"/>
            <a:ext cx="3924300" cy="406400"/>
          </a:xfrm>
          <a:prstGeom prst="rect">
            <a:avLst/>
          </a:prstGeom>
        </p:spPr>
      </p:pic>
      <p:pic>
        <p:nvPicPr>
          <p:cNvPr id="7" name="Picture 6">
            <a:extLst>
              <a:ext uri="{FF2B5EF4-FFF2-40B4-BE49-F238E27FC236}">
                <a16:creationId xmlns:a16="http://schemas.microsoft.com/office/drawing/2014/main" id="{12C82F9E-3073-D74D-9A05-901018DEB77D}"/>
              </a:ext>
            </a:extLst>
          </p:cNvPr>
          <p:cNvPicPr>
            <a:picLocks noChangeAspect="1"/>
          </p:cNvPicPr>
          <p:nvPr/>
        </p:nvPicPr>
        <p:blipFill>
          <a:blip r:embed="rId4"/>
          <a:stretch>
            <a:fillRect/>
          </a:stretch>
        </p:blipFill>
        <p:spPr>
          <a:xfrm>
            <a:off x="1776869" y="3634208"/>
            <a:ext cx="1879600" cy="419100"/>
          </a:xfrm>
          <a:prstGeom prst="rect">
            <a:avLst/>
          </a:prstGeom>
        </p:spPr>
      </p:pic>
      <p:sp>
        <p:nvSpPr>
          <p:cNvPr id="8" name="Rectangle 7">
            <a:extLst>
              <a:ext uri="{FF2B5EF4-FFF2-40B4-BE49-F238E27FC236}">
                <a16:creationId xmlns:a16="http://schemas.microsoft.com/office/drawing/2014/main" id="{75596A4D-7BB4-0345-A954-F851DB31894C}"/>
              </a:ext>
            </a:extLst>
          </p:cNvPr>
          <p:cNvSpPr/>
          <p:nvPr/>
        </p:nvSpPr>
        <p:spPr>
          <a:xfrm>
            <a:off x="3687336" y="3721064"/>
            <a:ext cx="4621778" cy="369332"/>
          </a:xfrm>
          <a:prstGeom prst="rect">
            <a:avLst/>
          </a:prstGeom>
        </p:spPr>
        <p:txBody>
          <a:bodyPr wrap="none">
            <a:spAutoFit/>
          </a:bodyPr>
          <a:lstStyle/>
          <a:p>
            <a:r>
              <a:rPr lang="en-US" dirty="0">
                <a:effectLst/>
                <a:latin typeface="Helvetica" pitchFamily="2" charset="0"/>
              </a:rPr>
              <a:t>are the eigenvectors of the original problem</a:t>
            </a:r>
          </a:p>
        </p:txBody>
      </p:sp>
      <p:pic>
        <p:nvPicPr>
          <p:cNvPr id="9" name="Picture 8">
            <a:extLst>
              <a:ext uri="{FF2B5EF4-FFF2-40B4-BE49-F238E27FC236}">
                <a16:creationId xmlns:a16="http://schemas.microsoft.com/office/drawing/2014/main" id="{65C9F892-6BC0-4342-A71F-9C8A3C2B0F55}"/>
              </a:ext>
            </a:extLst>
          </p:cNvPr>
          <p:cNvPicPr>
            <a:picLocks noChangeAspect="1"/>
          </p:cNvPicPr>
          <p:nvPr/>
        </p:nvPicPr>
        <p:blipFill>
          <a:blip r:embed="rId5"/>
          <a:stretch>
            <a:fillRect/>
          </a:stretch>
        </p:blipFill>
        <p:spPr>
          <a:xfrm>
            <a:off x="4654906" y="4159637"/>
            <a:ext cx="2438400" cy="444500"/>
          </a:xfrm>
          <a:prstGeom prst="rect">
            <a:avLst/>
          </a:prstGeom>
        </p:spPr>
      </p:pic>
      <p:pic>
        <p:nvPicPr>
          <p:cNvPr id="10" name="Picture 9">
            <a:extLst>
              <a:ext uri="{FF2B5EF4-FFF2-40B4-BE49-F238E27FC236}">
                <a16:creationId xmlns:a16="http://schemas.microsoft.com/office/drawing/2014/main" id="{19DB0C87-ABDF-8544-985B-03CE647EA097}"/>
              </a:ext>
            </a:extLst>
          </p:cNvPr>
          <p:cNvPicPr>
            <a:picLocks noChangeAspect="1"/>
          </p:cNvPicPr>
          <p:nvPr/>
        </p:nvPicPr>
        <p:blipFill>
          <a:blip r:embed="rId6"/>
          <a:stretch>
            <a:fillRect/>
          </a:stretch>
        </p:blipFill>
        <p:spPr>
          <a:xfrm>
            <a:off x="5044688" y="4767643"/>
            <a:ext cx="1193800" cy="292100"/>
          </a:xfrm>
          <a:prstGeom prst="rect">
            <a:avLst/>
          </a:prstGeom>
        </p:spPr>
      </p:pic>
      <p:sp>
        <p:nvSpPr>
          <p:cNvPr id="11" name="Rectangle 10">
            <a:extLst>
              <a:ext uri="{FF2B5EF4-FFF2-40B4-BE49-F238E27FC236}">
                <a16:creationId xmlns:a16="http://schemas.microsoft.com/office/drawing/2014/main" id="{B71B2D99-92A2-A24E-906E-8202DE8F9789}"/>
              </a:ext>
            </a:extLst>
          </p:cNvPr>
          <p:cNvSpPr/>
          <p:nvPr/>
        </p:nvSpPr>
        <p:spPr>
          <a:xfrm>
            <a:off x="1827801" y="4234805"/>
            <a:ext cx="2787943" cy="369332"/>
          </a:xfrm>
          <a:prstGeom prst="rect">
            <a:avLst/>
          </a:prstGeom>
        </p:spPr>
        <p:txBody>
          <a:bodyPr wrap="none">
            <a:spAutoFit/>
          </a:bodyPr>
          <a:lstStyle/>
          <a:p>
            <a:r>
              <a:rPr lang="en-US" dirty="0">
                <a:effectLst/>
                <a:latin typeface="Helvetica" pitchFamily="2" charset="0"/>
              </a:rPr>
              <a:t> an N * N  kernel matrix K</a:t>
            </a:r>
          </a:p>
        </p:txBody>
      </p:sp>
      <p:sp>
        <p:nvSpPr>
          <p:cNvPr id="12" name="Rectangle 11">
            <a:extLst>
              <a:ext uri="{FF2B5EF4-FFF2-40B4-BE49-F238E27FC236}">
                <a16:creationId xmlns:a16="http://schemas.microsoft.com/office/drawing/2014/main" id="{BC351095-A289-024E-9468-2C67D482F515}"/>
              </a:ext>
            </a:extLst>
          </p:cNvPr>
          <p:cNvSpPr/>
          <p:nvPr/>
        </p:nvSpPr>
        <p:spPr>
          <a:xfrm>
            <a:off x="2524197" y="4729027"/>
            <a:ext cx="2326278" cy="369332"/>
          </a:xfrm>
          <a:prstGeom prst="rect">
            <a:avLst/>
          </a:prstGeom>
        </p:spPr>
        <p:txBody>
          <a:bodyPr wrap="none">
            <a:spAutoFit/>
          </a:bodyPr>
          <a:lstStyle/>
          <a:p>
            <a:r>
              <a:rPr lang="en-US" b="0" i="0" u="none" strike="noStrike" dirty="0">
                <a:solidFill>
                  <a:srgbClr val="222222"/>
                </a:solidFill>
                <a:effectLst/>
                <a:latin typeface="Arial" panose="020B0604020202020204" pitchFamily="34" charset="0"/>
              </a:rPr>
              <a:t>eigenvector equation</a:t>
            </a:r>
            <a:endParaRPr lang="en-US" dirty="0"/>
          </a:p>
        </p:txBody>
      </p:sp>
      <p:sp>
        <p:nvSpPr>
          <p:cNvPr id="38" name="Rectangle 37">
            <a:extLst>
              <a:ext uri="{FF2B5EF4-FFF2-40B4-BE49-F238E27FC236}">
                <a16:creationId xmlns:a16="http://schemas.microsoft.com/office/drawing/2014/main" id="{736CAAC5-025F-5847-A105-8CE013A4BB4E}"/>
              </a:ext>
            </a:extLst>
          </p:cNvPr>
          <p:cNvSpPr/>
          <p:nvPr/>
        </p:nvSpPr>
        <p:spPr>
          <a:xfrm>
            <a:off x="855287" y="5300321"/>
            <a:ext cx="10820040" cy="369332"/>
          </a:xfrm>
          <a:prstGeom prst="rect">
            <a:avLst/>
          </a:prstGeom>
        </p:spPr>
        <p:txBody>
          <a:bodyPr wrap="square">
            <a:spAutoFit/>
          </a:bodyPr>
          <a:lstStyle/>
          <a:p>
            <a:r>
              <a:rPr lang="en-US" dirty="0">
                <a:effectLst/>
                <a:latin typeface="Helvetica" pitchFamily="2" charset="0"/>
              </a:rPr>
              <a:t>Computing the projection of a new point x into the kernel PCA space requires:</a:t>
            </a:r>
          </a:p>
        </p:txBody>
      </p:sp>
      <p:pic>
        <p:nvPicPr>
          <p:cNvPr id="39" name="Picture 38">
            <a:extLst>
              <a:ext uri="{FF2B5EF4-FFF2-40B4-BE49-F238E27FC236}">
                <a16:creationId xmlns:a16="http://schemas.microsoft.com/office/drawing/2014/main" id="{7A12FDB5-854F-1E42-A445-D4F87EBC8419}"/>
              </a:ext>
            </a:extLst>
          </p:cNvPr>
          <p:cNvPicPr>
            <a:picLocks noChangeAspect="1"/>
          </p:cNvPicPr>
          <p:nvPr/>
        </p:nvPicPr>
        <p:blipFill>
          <a:blip r:embed="rId7"/>
          <a:stretch>
            <a:fillRect/>
          </a:stretch>
        </p:blipFill>
        <p:spPr>
          <a:xfrm>
            <a:off x="3895338" y="5629385"/>
            <a:ext cx="3492500" cy="762000"/>
          </a:xfrm>
          <a:prstGeom prst="rect">
            <a:avLst/>
          </a:prstGeom>
        </p:spPr>
      </p:pic>
      <p:sp>
        <p:nvSpPr>
          <p:cNvPr id="40" name="Rectangle 39">
            <a:extLst>
              <a:ext uri="{FF2B5EF4-FFF2-40B4-BE49-F238E27FC236}">
                <a16:creationId xmlns:a16="http://schemas.microsoft.com/office/drawing/2014/main" id="{95E364B0-4CA7-4E4B-94D1-E36535DDE8AB}"/>
              </a:ext>
            </a:extLst>
          </p:cNvPr>
          <p:cNvSpPr/>
          <p:nvPr/>
        </p:nvSpPr>
        <p:spPr>
          <a:xfrm>
            <a:off x="7091095" y="3155673"/>
            <a:ext cx="4262705" cy="369332"/>
          </a:xfrm>
          <a:prstGeom prst="rect">
            <a:avLst/>
          </a:prstGeom>
        </p:spPr>
        <p:txBody>
          <a:bodyPr wrap="none">
            <a:spAutoFit/>
          </a:bodyPr>
          <a:lstStyle/>
          <a:p>
            <a:r>
              <a:rPr lang="en-US" b="0" i="0" u="none" strike="noStrike" dirty="0">
                <a:solidFill>
                  <a:srgbClr val="222222"/>
                </a:solidFill>
                <a:effectLst/>
                <a:latin typeface="Arial" panose="020B0604020202020204" pitchFamily="34" charset="0"/>
              </a:rPr>
              <a:t>N is the number of data points in the set</a:t>
            </a:r>
            <a:endParaRPr lang="en-US" dirty="0"/>
          </a:p>
        </p:txBody>
      </p:sp>
    </p:spTree>
    <p:extLst>
      <p:ext uri="{BB962C8B-B14F-4D97-AF65-F5344CB8AC3E}">
        <p14:creationId xmlns:p14="http://schemas.microsoft.com/office/powerpoint/2010/main" val="2490299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3AA61B-3DCC-7F4E-A970-2CF7C184A8FA}"/>
              </a:ext>
            </a:extLst>
          </p:cNvPr>
          <p:cNvPicPr>
            <a:picLocks noChangeAspect="1"/>
          </p:cNvPicPr>
          <p:nvPr/>
        </p:nvPicPr>
        <p:blipFill>
          <a:blip r:embed="rId2"/>
          <a:stretch>
            <a:fillRect/>
          </a:stretch>
        </p:blipFill>
        <p:spPr>
          <a:xfrm>
            <a:off x="1416269" y="2126155"/>
            <a:ext cx="9396636" cy="3675555"/>
          </a:xfrm>
          <a:prstGeom prst="rect">
            <a:avLst/>
          </a:prstGeom>
        </p:spPr>
      </p:pic>
      <p:pic>
        <p:nvPicPr>
          <p:cNvPr id="5" name="Picture 4">
            <a:extLst>
              <a:ext uri="{FF2B5EF4-FFF2-40B4-BE49-F238E27FC236}">
                <a16:creationId xmlns:a16="http://schemas.microsoft.com/office/drawing/2014/main" id="{A2449083-63BB-5040-A888-21FFA424DE6D}"/>
              </a:ext>
            </a:extLst>
          </p:cNvPr>
          <p:cNvPicPr>
            <a:picLocks noChangeAspect="1"/>
          </p:cNvPicPr>
          <p:nvPr/>
        </p:nvPicPr>
        <p:blipFill>
          <a:blip r:embed="rId3"/>
          <a:stretch>
            <a:fillRect/>
          </a:stretch>
        </p:blipFill>
        <p:spPr>
          <a:xfrm>
            <a:off x="2865324" y="994323"/>
            <a:ext cx="3492500" cy="762000"/>
          </a:xfrm>
          <a:prstGeom prst="rect">
            <a:avLst/>
          </a:prstGeom>
        </p:spPr>
      </p:pic>
      <p:sp>
        <p:nvSpPr>
          <p:cNvPr id="6" name="Rectangle 5">
            <a:extLst>
              <a:ext uri="{FF2B5EF4-FFF2-40B4-BE49-F238E27FC236}">
                <a16:creationId xmlns:a16="http://schemas.microsoft.com/office/drawing/2014/main" id="{FF73A424-F0FE-A044-A9AD-D3520640C9B9}"/>
              </a:ext>
            </a:extLst>
          </p:cNvPr>
          <p:cNvSpPr/>
          <p:nvPr/>
        </p:nvSpPr>
        <p:spPr>
          <a:xfrm>
            <a:off x="1847193" y="709074"/>
            <a:ext cx="1232517" cy="369332"/>
          </a:xfrm>
          <a:prstGeom prst="rect">
            <a:avLst/>
          </a:prstGeom>
        </p:spPr>
        <p:txBody>
          <a:bodyPr wrap="none">
            <a:spAutoFit/>
          </a:bodyPr>
          <a:lstStyle/>
          <a:p>
            <a:r>
              <a:rPr lang="en-US" dirty="0"/>
              <a:t>Projections</a:t>
            </a:r>
          </a:p>
        </p:txBody>
      </p:sp>
    </p:spTree>
    <p:extLst>
      <p:ext uri="{BB962C8B-B14F-4D97-AF65-F5344CB8AC3E}">
        <p14:creationId xmlns:p14="http://schemas.microsoft.com/office/powerpoint/2010/main" val="3510537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BEAA5-BE35-7748-8195-4EDA7EBB7A3D}"/>
              </a:ext>
            </a:extLst>
          </p:cNvPr>
          <p:cNvSpPr>
            <a:spLocks noGrp="1"/>
          </p:cNvSpPr>
          <p:nvPr>
            <p:ph type="title"/>
          </p:nvPr>
        </p:nvSpPr>
        <p:spPr/>
        <p:txBody>
          <a:bodyPr/>
          <a:lstStyle/>
          <a:p>
            <a:r>
              <a:rPr lang="en-US" dirty="0"/>
              <a:t>Factor Analysis</a:t>
            </a:r>
          </a:p>
        </p:txBody>
      </p:sp>
      <p:sp>
        <p:nvSpPr>
          <p:cNvPr id="3" name="Content Placeholder 2">
            <a:extLst>
              <a:ext uri="{FF2B5EF4-FFF2-40B4-BE49-F238E27FC236}">
                <a16:creationId xmlns:a16="http://schemas.microsoft.com/office/drawing/2014/main" id="{509FB9DA-F960-174F-8847-004EB349E324}"/>
              </a:ext>
            </a:extLst>
          </p:cNvPr>
          <p:cNvSpPr>
            <a:spLocks noGrp="1"/>
          </p:cNvSpPr>
          <p:nvPr>
            <p:ph idx="1"/>
          </p:nvPr>
        </p:nvSpPr>
        <p:spPr/>
        <p:txBody>
          <a:bodyPr>
            <a:normAutofit/>
          </a:bodyPr>
          <a:lstStyle/>
          <a:p>
            <a:r>
              <a:rPr lang="en-US" altLang="en-US" dirty="0"/>
              <a:t>Assumptions: variables are interrelated</a:t>
            </a:r>
          </a:p>
          <a:p>
            <a:pPr lvl="1"/>
            <a:r>
              <a:rPr lang="en-US" altLang="en-US" dirty="0"/>
              <a:t>100 unrelated variables </a:t>
            </a:r>
            <a:r>
              <a:rPr lang="en-US" altLang="en-US" dirty="0">
                <a:sym typeface="Wingdings" pitchFamily="2" charset="2"/>
              </a:rPr>
              <a:t> 10</a:t>
            </a:r>
            <a:r>
              <a:rPr lang="en-US" altLang="en-US" dirty="0"/>
              <a:t>0 factors</a:t>
            </a:r>
          </a:p>
          <a:p>
            <a:pPr lvl="1"/>
            <a:r>
              <a:rPr lang="en-US" altLang="en-US" dirty="0"/>
              <a:t>Data matrix must have sufficient number of correlations and some underlying factor structure</a:t>
            </a:r>
          </a:p>
          <a:p>
            <a:r>
              <a:rPr lang="en-US" altLang="en-US" dirty="0"/>
              <a:t>The data points are homogeneous; the factors are orthogonal; both in M dimensions </a:t>
            </a:r>
            <a:r>
              <a:rPr lang="en-US" dirty="0"/>
              <a:t> </a:t>
            </a:r>
            <a:r>
              <a:rPr lang="en-US" dirty="0" err="1"/>
              <a:t>cov</a:t>
            </a:r>
            <a:r>
              <a:rPr lang="en-US" dirty="0"/>
              <a:t>(b</a:t>
            </a:r>
            <a:r>
              <a:rPr lang="en-US" baseline="-25000" dirty="0"/>
              <a:t>i</a:t>
            </a:r>
            <a:r>
              <a:rPr lang="en-US" dirty="0"/>
              <a:t>, </a:t>
            </a:r>
            <a:r>
              <a:rPr lang="en-US" dirty="0" err="1"/>
              <a:t>b</a:t>
            </a:r>
            <a:r>
              <a:rPr lang="en-US" baseline="-25000" dirty="0" err="1"/>
              <a:t>j</a:t>
            </a:r>
            <a:r>
              <a:rPr lang="en-US" dirty="0"/>
              <a:t>) = 0</a:t>
            </a:r>
            <a:endParaRPr lang="en-US" altLang="en-US" dirty="0"/>
          </a:p>
          <a:p>
            <a:r>
              <a:rPr lang="en-US" altLang="en-US" dirty="0"/>
              <a:t>Do not assume data distribution.</a:t>
            </a:r>
            <a:endParaRPr lang="en-US" dirty="0"/>
          </a:p>
        </p:txBody>
      </p:sp>
      <p:pic>
        <p:nvPicPr>
          <p:cNvPr id="4" name="Picture 3">
            <a:extLst>
              <a:ext uri="{FF2B5EF4-FFF2-40B4-BE49-F238E27FC236}">
                <a16:creationId xmlns:a16="http://schemas.microsoft.com/office/drawing/2014/main" id="{97E56A7B-B865-DF4E-B8F6-9A83E0C25F43}"/>
              </a:ext>
            </a:extLst>
          </p:cNvPr>
          <p:cNvPicPr>
            <a:picLocks noChangeAspect="1"/>
          </p:cNvPicPr>
          <p:nvPr/>
        </p:nvPicPr>
        <p:blipFill>
          <a:blip r:embed="rId2"/>
          <a:stretch>
            <a:fillRect/>
          </a:stretch>
        </p:blipFill>
        <p:spPr>
          <a:xfrm>
            <a:off x="4797972" y="5062918"/>
            <a:ext cx="1524000" cy="431800"/>
          </a:xfrm>
          <a:prstGeom prst="rect">
            <a:avLst/>
          </a:prstGeom>
        </p:spPr>
      </p:pic>
      <p:cxnSp>
        <p:nvCxnSpPr>
          <p:cNvPr id="6" name="Straight Arrow Connector 5">
            <a:extLst>
              <a:ext uri="{FF2B5EF4-FFF2-40B4-BE49-F238E27FC236}">
                <a16:creationId xmlns:a16="http://schemas.microsoft.com/office/drawing/2014/main" id="{D29EC96E-8E68-364C-B893-8C3FCE57463E}"/>
              </a:ext>
            </a:extLst>
          </p:cNvPr>
          <p:cNvCxnSpPr>
            <a:cxnSpLocks/>
          </p:cNvCxnSpPr>
          <p:nvPr/>
        </p:nvCxnSpPr>
        <p:spPr>
          <a:xfrm>
            <a:off x="4269827" y="5278818"/>
            <a:ext cx="52814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0D027DF-5B86-664F-B5F3-3B2C9C412CE5}"/>
              </a:ext>
            </a:extLst>
          </p:cNvPr>
          <p:cNvSpPr txBox="1"/>
          <p:nvPr/>
        </p:nvSpPr>
        <p:spPr>
          <a:xfrm>
            <a:off x="2987251" y="5062918"/>
            <a:ext cx="1361403" cy="369332"/>
          </a:xfrm>
          <a:prstGeom prst="rect">
            <a:avLst/>
          </a:prstGeom>
          <a:noFill/>
        </p:spPr>
        <p:txBody>
          <a:bodyPr wrap="square" rtlCol="0">
            <a:spAutoFit/>
          </a:bodyPr>
          <a:lstStyle/>
          <a:p>
            <a:r>
              <a:rPr lang="en-US" dirty="0"/>
              <a:t>Data: N*M </a:t>
            </a:r>
          </a:p>
        </p:txBody>
      </p:sp>
      <p:cxnSp>
        <p:nvCxnSpPr>
          <p:cNvPr id="9" name="Straight Arrow Connector 8">
            <a:extLst>
              <a:ext uri="{FF2B5EF4-FFF2-40B4-BE49-F238E27FC236}">
                <a16:creationId xmlns:a16="http://schemas.microsoft.com/office/drawing/2014/main" id="{9A2E6243-5905-B64C-8B76-D849A1CFE463}"/>
              </a:ext>
            </a:extLst>
          </p:cNvPr>
          <p:cNvCxnSpPr/>
          <p:nvPr/>
        </p:nvCxnSpPr>
        <p:spPr>
          <a:xfrm flipH="1" flipV="1">
            <a:off x="5696607" y="5463188"/>
            <a:ext cx="325821" cy="272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2259C1E-9FFF-9B43-AA1A-762C3C33B590}"/>
              </a:ext>
            </a:extLst>
          </p:cNvPr>
          <p:cNvSpPr txBox="1"/>
          <p:nvPr/>
        </p:nvSpPr>
        <p:spPr>
          <a:xfrm>
            <a:off x="5948855" y="5759669"/>
            <a:ext cx="1534511" cy="646331"/>
          </a:xfrm>
          <a:prstGeom prst="rect">
            <a:avLst/>
          </a:prstGeom>
          <a:noFill/>
        </p:spPr>
        <p:txBody>
          <a:bodyPr wrap="square" rtlCol="0">
            <a:spAutoFit/>
          </a:bodyPr>
          <a:lstStyle/>
          <a:p>
            <a:r>
              <a:rPr lang="en-US" dirty="0"/>
              <a:t>Factors: t*M matrix (t &lt;N)</a:t>
            </a:r>
          </a:p>
        </p:txBody>
      </p:sp>
      <p:cxnSp>
        <p:nvCxnSpPr>
          <p:cNvPr id="13" name="Straight Arrow Connector 12">
            <a:extLst>
              <a:ext uri="{FF2B5EF4-FFF2-40B4-BE49-F238E27FC236}">
                <a16:creationId xmlns:a16="http://schemas.microsoft.com/office/drawing/2014/main" id="{F1D2DEE8-1037-114C-8E17-4BAB7880D19B}"/>
              </a:ext>
            </a:extLst>
          </p:cNvPr>
          <p:cNvCxnSpPr/>
          <p:nvPr/>
        </p:nvCxnSpPr>
        <p:spPr>
          <a:xfrm flipV="1">
            <a:off x="5139559" y="5463188"/>
            <a:ext cx="262758" cy="296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991EC72-3D79-B040-8A8F-5E0CB6C4AE97}"/>
              </a:ext>
            </a:extLst>
          </p:cNvPr>
          <p:cNvSpPr txBox="1"/>
          <p:nvPr/>
        </p:nvSpPr>
        <p:spPr>
          <a:xfrm>
            <a:off x="4193628" y="5709249"/>
            <a:ext cx="1755227" cy="646331"/>
          </a:xfrm>
          <a:prstGeom prst="rect">
            <a:avLst/>
          </a:prstGeom>
          <a:noFill/>
        </p:spPr>
        <p:txBody>
          <a:bodyPr wrap="square" rtlCol="0">
            <a:spAutoFit/>
          </a:bodyPr>
          <a:lstStyle/>
          <a:p>
            <a:r>
              <a:rPr lang="en-US" i="1" dirty="0"/>
              <a:t>Factor loading</a:t>
            </a:r>
            <a:r>
              <a:rPr lang="en-US" dirty="0"/>
              <a:t>: N*t matrix </a:t>
            </a:r>
          </a:p>
        </p:txBody>
      </p:sp>
      <p:cxnSp>
        <p:nvCxnSpPr>
          <p:cNvPr id="16" name="Straight Arrow Connector 15">
            <a:extLst>
              <a:ext uri="{FF2B5EF4-FFF2-40B4-BE49-F238E27FC236}">
                <a16:creationId xmlns:a16="http://schemas.microsoft.com/office/drawing/2014/main" id="{076DE434-C750-FA4E-9585-14B6A692011C}"/>
              </a:ext>
            </a:extLst>
          </p:cNvPr>
          <p:cNvCxnSpPr/>
          <p:nvPr/>
        </p:nvCxnSpPr>
        <p:spPr>
          <a:xfrm flipH="1">
            <a:off x="6117020" y="4918843"/>
            <a:ext cx="378372" cy="317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21287CB-5A0E-9F46-A92F-024354B606E5}"/>
              </a:ext>
            </a:extLst>
          </p:cNvPr>
          <p:cNvSpPr txBox="1"/>
          <p:nvPr/>
        </p:nvSpPr>
        <p:spPr>
          <a:xfrm>
            <a:off x="6495391" y="4595677"/>
            <a:ext cx="2743201" cy="923330"/>
          </a:xfrm>
          <a:prstGeom prst="rect">
            <a:avLst/>
          </a:prstGeom>
          <a:noFill/>
        </p:spPr>
        <p:txBody>
          <a:bodyPr wrap="square" rtlCol="0">
            <a:spAutoFit/>
          </a:bodyPr>
          <a:lstStyle/>
          <a:p>
            <a:r>
              <a:rPr lang="en-US" dirty="0"/>
              <a:t>error: Gaussian with 0 mean and variance 𝜳, same for all data</a:t>
            </a:r>
            <a:endParaRPr lang="en-US" baseline="-25000" dirty="0"/>
          </a:p>
        </p:txBody>
      </p:sp>
      <p:sp>
        <p:nvSpPr>
          <p:cNvPr id="18" name="Rectangle 17">
            <a:extLst>
              <a:ext uri="{FF2B5EF4-FFF2-40B4-BE49-F238E27FC236}">
                <a16:creationId xmlns:a16="http://schemas.microsoft.com/office/drawing/2014/main" id="{3176B3E7-B385-034D-94B3-317EFC726847}"/>
              </a:ext>
            </a:extLst>
          </p:cNvPr>
          <p:cNvSpPr/>
          <p:nvPr/>
        </p:nvSpPr>
        <p:spPr>
          <a:xfrm>
            <a:off x="8166539" y="5581448"/>
            <a:ext cx="4950374" cy="369332"/>
          </a:xfrm>
          <a:prstGeom prst="rect">
            <a:avLst/>
          </a:prstGeom>
        </p:spPr>
        <p:txBody>
          <a:bodyPr wrap="square">
            <a:spAutoFit/>
          </a:bodyPr>
          <a:lstStyle/>
          <a:p>
            <a:r>
              <a:rPr lang="en-US" dirty="0" err="1">
                <a:effectLst/>
                <a:latin typeface="Helvetica" pitchFamily="2" charset="0"/>
              </a:rPr>
              <a:t>cov</a:t>
            </a:r>
            <a:r>
              <a:rPr lang="en-US" dirty="0">
                <a:effectLst/>
                <a:latin typeface="Helvetica" pitchFamily="2" charset="0"/>
              </a:rPr>
              <a:t>(</a:t>
            </a:r>
            <a:r>
              <a:rPr lang="en-US" dirty="0" err="1">
                <a:effectLst/>
                <a:latin typeface="Helvetica" pitchFamily="2" charset="0"/>
              </a:rPr>
              <a:t>Wb</a:t>
            </a:r>
            <a:r>
              <a:rPr lang="en-US" dirty="0">
                <a:effectLst/>
                <a:latin typeface="Helvetica" pitchFamily="2" charset="0"/>
              </a:rPr>
              <a:t>+𝝐) = WW</a:t>
            </a:r>
            <a:r>
              <a:rPr lang="en-US" baseline="30000" dirty="0">
                <a:effectLst/>
                <a:latin typeface="Helvetica" pitchFamily="2" charset="0"/>
              </a:rPr>
              <a:t>T</a:t>
            </a:r>
            <a:r>
              <a:rPr lang="en-US" dirty="0">
                <a:effectLst/>
                <a:latin typeface="Helvetica" pitchFamily="2" charset="0"/>
              </a:rPr>
              <a:t>+</a:t>
            </a:r>
            <a:r>
              <a:rPr lang="en-US" dirty="0"/>
              <a:t>𝜳 </a:t>
            </a:r>
            <a:r>
              <a:rPr lang="en-US" dirty="0">
                <a:effectLst/>
                <a:latin typeface="Helvetica" pitchFamily="2" charset="0"/>
              </a:rPr>
              <a:t>  </a:t>
            </a:r>
          </a:p>
        </p:txBody>
      </p:sp>
    </p:spTree>
    <p:extLst>
      <p:ext uri="{BB962C8B-B14F-4D97-AF65-F5344CB8AC3E}">
        <p14:creationId xmlns:p14="http://schemas.microsoft.com/office/powerpoint/2010/main" val="890598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D98EE-07A4-E846-B616-DE189D80C074}"/>
              </a:ext>
            </a:extLst>
          </p:cNvPr>
          <p:cNvSpPr>
            <a:spLocks noGrp="1"/>
          </p:cNvSpPr>
          <p:nvPr>
            <p:ph type="title"/>
          </p:nvPr>
        </p:nvSpPr>
        <p:spPr/>
        <p:txBody>
          <a:bodyPr>
            <a:normAutofit/>
          </a:bodyPr>
          <a:lstStyle/>
          <a:p>
            <a:r>
              <a:rPr lang="en-US" sz="4000" dirty="0"/>
              <a:t>Locally Linear Embedding (</a:t>
            </a:r>
            <a:r>
              <a:rPr lang="en-US" sz="4000" dirty="0" err="1"/>
              <a:t>Roweis</a:t>
            </a:r>
            <a:r>
              <a:rPr lang="en-US" sz="4000" dirty="0"/>
              <a:t> &amp; Saul, 2000)</a:t>
            </a:r>
          </a:p>
        </p:txBody>
      </p:sp>
      <p:sp>
        <p:nvSpPr>
          <p:cNvPr id="3" name="Content Placeholder 2">
            <a:extLst>
              <a:ext uri="{FF2B5EF4-FFF2-40B4-BE49-F238E27FC236}">
                <a16:creationId xmlns:a16="http://schemas.microsoft.com/office/drawing/2014/main" id="{50E7D2DF-30F6-BE40-824F-FB5D6EDDFFE3}"/>
              </a:ext>
            </a:extLst>
          </p:cNvPr>
          <p:cNvSpPr>
            <a:spLocks noGrp="1"/>
          </p:cNvSpPr>
          <p:nvPr>
            <p:ph idx="1"/>
          </p:nvPr>
        </p:nvSpPr>
        <p:spPr/>
        <p:txBody>
          <a:bodyPr>
            <a:normAutofit lnSpcReduction="10000"/>
          </a:bodyPr>
          <a:lstStyle/>
          <a:p>
            <a:r>
              <a:rPr lang="en-US" dirty="0"/>
              <a:t>Linear embedding: using all other </a:t>
            </a:r>
            <a:r>
              <a:rPr lang="en-US" dirty="0" err="1"/>
              <a:t>datapoints</a:t>
            </a:r>
            <a:r>
              <a:rPr lang="en-US" dirty="0"/>
              <a:t> to reconstruct each </a:t>
            </a:r>
            <a:r>
              <a:rPr lang="en-US" dirty="0" err="1"/>
              <a:t>datapoint</a:t>
            </a:r>
            <a:endParaRPr lang="en-US" dirty="0"/>
          </a:p>
          <a:p>
            <a:endParaRPr lang="en-US" dirty="0"/>
          </a:p>
          <a:p>
            <a:r>
              <a:rPr lang="en-US" dirty="0"/>
              <a:t>Key idea: minimizing the errors of linear approximations by using small patches (</a:t>
            </a:r>
            <a:r>
              <a:rPr lang="en-US" i="1" dirty="0"/>
              <a:t>neighborhood</a:t>
            </a:r>
            <a:r>
              <a:rPr lang="en-US" dirty="0"/>
              <a:t>) in which the linearity is good even through globally there are lots of non-linearity in the data</a:t>
            </a:r>
          </a:p>
          <a:p>
            <a:r>
              <a:rPr lang="en-US" dirty="0"/>
              <a:t>Define neighborhoods</a:t>
            </a:r>
          </a:p>
          <a:p>
            <a:pPr lvl="1"/>
            <a:r>
              <a:rPr lang="en-US" dirty="0"/>
              <a:t>Points that are less than a distance threshold </a:t>
            </a:r>
            <a:r>
              <a:rPr lang="en-US" i="1" dirty="0"/>
              <a:t>d</a:t>
            </a:r>
            <a:r>
              <a:rPr lang="en-US" dirty="0"/>
              <a:t> to the current point are neighbor</a:t>
            </a:r>
          </a:p>
          <a:p>
            <a:pPr lvl="1"/>
            <a:r>
              <a:rPr lang="en-US" dirty="0"/>
              <a:t>The k nearest points are neighbors</a:t>
            </a:r>
          </a:p>
          <a:p>
            <a:pPr lvl="1"/>
            <a:r>
              <a:rPr lang="en-US" dirty="0"/>
              <a:t>Set </a:t>
            </a:r>
            <a:r>
              <a:rPr lang="en-US" dirty="0" err="1"/>
              <a:t>W</a:t>
            </a:r>
            <a:r>
              <a:rPr lang="en-US" baseline="-25000" dirty="0" err="1"/>
              <a:t>ij</a:t>
            </a:r>
            <a:r>
              <a:rPr lang="en-US" dirty="0"/>
              <a:t>=0 </a:t>
            </a:r>
            <a:r>
              <a:rPr lang="en-US" dirty="0" err="1"/>
              <a:t>iff</a:t>
            </a:r>
            <a:r>
              <a:rPr lang="en-US" dirty="0"/>
              <a:t> points </a:t>
            </a:r>
            <a:r>
              <a:rPr lang="en-US" dirty="0" err="1"/>
              <a:t>i</a:t>
            </a:r>
            <a:r>
              <a:rPr lang="en-US" dirty="0"/>
              <a:t> and j are neighbors, and normalize </a:t>
            </a:r>
          </a:p>
          <a:p>
            <a:endParaRPr lang="en-US" dirty="0"/>
          </a:p>
          <a:p>
            <a:endParaRPr lang="en-US" dirty="0"/>
          </a:p>
        </p:txBody>
      </p:sp>
      <p:pic>
        <p:nvPicPr>
          <p:cNvPr id="4" name="Picture 3">
            <a:extLst>
              <a:ext uri="{FF2B5EF4-FFF2-40B4-BE49-F238E27FC236}">
                <a16:creationId xmlns:a16="http://schemas.microsoft.com/office/drawing/2014/main" id="{EFF201CC-1C6F-E640-9E9A-2B99DB0E9357}"/>
              </a:ext>
            </a:extLst>
          </p:cNvPr>
          <p:cNvPicPr>
            <a:picLocks noChangeAspect="1"/>
          </p:cNvPicPr>
          <p:nvPr/>
        </p:nvPicPr>
        <p:blipFill>
          <a:blip r:embed="rId2"/>
          <a:stretch>
            <a:fillRect/>
          </a:stretch>
        </p:blipFill>
        <p:spPr>
          <a:xfrm>
            <a:off x="4660900" y="2251103"/>
            <a:ext cx="2870200" cy="977900"/>
          </a:xfrm>
          <a:prstGeom prst="rect">
            <a:avLst/>
          </a:prstGeom>
        </p:spPr>
      </p:pic>
      <p:pic>
        <p:nvPicPr>
          <p:cNvPr id="5" name="Picture 4">
            <a:extLst>
              <a:ext uri="{FF2B5EF4-FFF2-40B4-BE49-F238E27FC236}">
                <a16:creationId xmlns:a16="http://schemas.microsoft.com/office/drawing/2014/main" id="{CC97F2DD-978D-5643-91D4-571C6A0E5D6F}"/>
              </a:ext>
            </a:extLst>
          </p:cNvPr>
          <p:cNvPicPr>
            <a:picLocks noChangeAspect="1"/>
          </p:cNvPicPr>
          <p:nvPr/>
        </p:nvPicPr>
        <p:blipFill>
          <a:blip r:embed="rId3"/>
          <a:stretch>
            <a:fillRect/>
          </a:stretch>
        </p:blipFill>
        <p:spPr>
          <a:xfrm>
            <a:off x="8498928" y="5677119"/>
            <a:ext cx="1143000" cy="317500"/>
          </a:xfrm>
          <a:prstGeom prst="rect">
            <a:avLst/>
          </a:prstGeom>
        </p:spPr>
      </p:pic>
      <p:pic>
        <p:nvPicPr>
          <p:cNvPr id="6" name="Picture 5">
            <a:extLst>
              <a:ext uri="{FF2B5EF4-FFF2-40B4-BE49-F238E27FC236}">
                <a16:creationId xmlns:a16="http://schemas.microsoft.com/office/drawing/2014/main" id="{20527678-D3A8-CC4A-8F39-895385EC97FB}"/>
              </a:ext>
            </a:extLst>
          </p:cNvPr>
          <p:cNvPicPr>
            <a:picLocks noChangeAspect="1"/>
          </p:cNvPicPr>
          <p:nvPr/>
        </p:nvPicPr>
        <p:blipFill>
          <a:blip r:embed="rId2"/>
          <a:stretch>
            <a:fillRect/>
          </a:stretch>
        </p:blipFill>
        <p:spPr>
          <a:xfrm>
            <a:off x="4503245" y="2103958"/>
            <a:ext cx="2870200" cy="977900"/>
          </a:xfrm>
          <a:prstGeom prst="rect">
            <a:avLst/>
          </a:prstGeom>
        </p:spPr>
      </p:pic>
    </p:spTree>
    <p:extLst>
      <p:ext uri="{BB962C8B-B14F-4D97-AF65-F5344CB8AC3E}">
        <p14:creationId xmlns:p14="http://schemas.microsoft.com/office/powerpoint/2010/main" val="2385390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78F03-581B-E448-9670-2862B24B52EF}"/>
              </a:ext>
            </a:extLst>
          </p:cNvPr>
          <p:cNvSpPr>
            <a:spLocks noGrp="1"/>
          </p:cNvSpPr>
          <p:nvPr>
            <p:ph type="title"/>
          </p:nvPr>
        </p:nvSpPr>
        <p:spPr>
          <a:xfrm>
            <a:off x="451944" y="168473"/>
            <a:ext cx="10515600" cy="1325563"/>
          </a:xfrm>
        </p:spPr>
        <p:txBody>
          <a:bodyPr/>
          <a:lstStyle/>
          <a:p>
            <a:r>
              <a:rPr lang="en-US" dirty="0"/>
              <a:t>LLE</a:t>
            </a:r>
          </a:p>
        </p:txBody>
      </p:sp>
      <p:pic>
        <p:nvPicPr>
          <p:cNvPr id="4" name="Picture 3">
            <a:extLst>
              <a:ext uri="{FF2B5EF4-FFF2-40B4-BE49-F238E27FC236}">
                <a16:creationId xmlns:a16="http://schemas.microsoft.com/office/drawing/2014/main" id="{BA0BA851-F4D8-A044-97CF-52D77E0E92B9}"/>
              </a:ext>
            </a:extLst>
          </p:cNvPr>
          <p:cNvPicPr>
            <a:picLocks noChangeAspect="1"/>
          </p:cNvPicPr>
          <p:nvPr/>
        </p:nvPicPr>
        <p:blipFill>
          <a:blip r:embed="rId2"/>
          <a:stretch>
            <a:fillRect/>
          </a:stretch>
        </p:blipFill>
        <p:spPr>
          <a:xfrm>
            <a:off x="6396084" y="782146"/>
            <a:ext cx="5575300" cy="5588000"/>
          </a:xfrm>
          <a:prstGeom prst="rect">
            <a:avLst/>
          </a:prstGeom>
        </p:spPr>
      </p:pic>
      <p:sp>
        <p:nvSpPr>
          <p:cNvPr id="5" name="Rectangle 4">
            <a:extLst>
              <a:ext uri="{FF2B5EF4-FFF2-40B4-BE49-F238E27FC236}">
                <a16:creationId xmlns:a16="http://schemas.microsoft.com/office/drawing/2014/main" id="{56C6D7C1-5EF4-5549-84A2-A224D5A57DB2}"/>
              </a:ext>
            </a:extLst>
          </p:cNvPr>
          <p:cNvSpPr/>
          <p:nvPr/>
        </p:nvSpPr>
        <p:spPr>
          <a:xfrm>
            <a:off x="451944" y="1690688"/>
            <a:ext cx="4456387" cy="646331"/>
          </a:xfrm>
          <a:prstGeom prst="rect">
            <a:avLst/>
          </a:prstGeom>
        </p:spPr>
        <p:txBody>
          <a:bodyPr wrap="square">
            <a:spAutoFit/>
          </a:bodyPr>
          <a:lstStyle/>
          <a:p>
            <a:r>
              <a:rPr lang="en-US" dirty="0"/>
              <a:t>Dimensionality reduction: mapping to embedded (lower) </a:t>
            </a:r>
            <a:r>
              <a:rPr lang="en-US" i="1" dirty="0"/>
              <a:t>L</a:t>
            </a:r>
            <a:r>
              <a:rPr lang="en-US" dirty="0"/>
              <a:t> dimension space</a:t>
            </a:r>
          </a:p>
        </p:txBody>
      </p:sp>
      <p:pic>
        <p:nvPicPr>
          <p:cNvPr id="6" name="Picture 5">
            <a:extLst>
              <a:ext uri="{FF2B5EF4-FFF2-40B4-BE49-F238E27FC236}">
                <a16:creationId xmlns:a16="http://schemas.microsoft.com/office/drawing/2014/main" id="{BC9CA4B4-89E8-5844-B026-3876D8466440}"/>
              </a:ext>
            </a:extLst>
          </p:cNvPr>
          <p:cNvPicPr>
            <a:picLocks noChangeAspect="1"/>
          </p:cNvPicPr>
          <p:nvPr/>
        </p:nvPicPr>
        <p:blipFill>
          <a:blip r:embed="rId3"/>
          <a:stretch>
            <a:fillRect/>
          </a:stretch>
        </p:blipFill>
        <p:spPr>
          <a:xfrm>
            <a:off x="1673335" y="2559051"/>
            <a:ext cx="2527300" cy="914400"/>
          </a:xfrm>
          <a:prstGeom prst="rect">
            <a:avLst/>
          </a:prstGeom>
        </p:spPr>
      </p:pic>
      <p:sp>
        <p:nvSpPr>
          <p:cNvPr id="7" name="Rectangle 6">
            <a:extLst>
              <a:ext uri="{FF2B5EF4-FFF2-40B4-BE49-F238E27FC236}">
                <a16:creationId xmlns:a16="http://schemas.microsoft.com/office/drawing/2014/main" id="{0C9FC730-FA15-2040-86F7-F30738B4F110}"/>
              </a:ext>
            </a:extLst>
          </p:cNvPr>
          <p:cNvSpPr/>
          <p:nvPr/>
        </p:nvSpPr>
        <p:spPr>
          <a:xfrm>
            <a:off x="1374855" y="2792387"/>
            <a:ext cx="298480" cy="369332"/>
          </a:xfrm>
          <a:prstGeom prst="rect">
            <a:avLst/>
          </a:prstGeom>
        </p:spPr>
        <p:txBody>
          <a:bodyPr wrap="none">
            <a:spAutoFit/>
          </a:bodyPr>
          <a:lstStyle/>
          <a:p>
            <a:r>
              <a:rPr lang="en-US" dirty="0">
                <a:effectLst/>
                <a:latin typeface="Helvetica" pitchFamily="2" charset="0"/>
              </a:rPr>
              <a:t>𝝐</a:t>
            </a:r>
            <a:endParaRPr lang="en-US" dirty="0"/>
          </a:p>
        </p:txBody>
      </p:sp>
      <p:pic>
        <p:nvPicPr>
          <p:cNvPr id="8" name="Picture 7">
            <a:extLst>
              <a:ext uri="{FF2B5EF4-FFF2-40B4-BE49-F238E27FC236}">
                <a16:creationId xmlns:a16="http://schemas.microsoft.com/office/drawing/2014/main" id="{BB3CC7DA-5750-5544-A8B8-260F72763C71}"/>
              </a:ext>
            </a:extLst>
          </p:cNvPr>
          <p:cNvPicPr>
            <a:picLocks noChangeAspect="1"/>
          </p:cNvPicPr>
          <p:nvPr/>
        </p:nvPicPr>
        <p:blipFill>
          <a:blip r:embed="rId4"/>
          <a:stretch>
            <a:fillRect/>
          </a:stretch>
        </p:blipFill>
        <p:spPr>
          <a:xfrm>
            <a:off x="142996" y="3651820"/>
            <a:ext cx="6253088" cy="1594878"/>
          </a:xfrm>
          <a:prstGeom prst="rect">
            <a:avLst/>
          </a:prstGeom>
        </p:spPr>
      </p:pic>
    </p:spTree>
    <p:extLst>
      <p:ext uri="{BB962C8B-B14F-4D97-AF65-F5344CB8AC3E}">
        <p14:creationId xmlns:p14="http://schemas.microsoft.com/office/powerpoint/2010/main" val="956855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3A66C-A9C1-7F4E-BC4B-9901F5C62736}"/>
              </a:ext>
            </a:extLst>
          </p:cNvPr>
          <p:cNvSpPr>
            <a:spLocks noGrp="1"/>
          </p:cNvSpPr>
          <p:nvPr>
            <p:ph type="title"/>
          </p:nvPr>
        </p:nvSpPr>
        <p:spPr/>
        <p:txBody>
          <a:bodyPr/>
          <a:lstStyle/>
          <a:p>
            <a:r>
              <a:rPr lang="en-US" dirty="0"/>
              <a:t>Multi-Dimensional Scaling (MDS)</a:t>
            </a:r>
          </a:p>
        </p:txBody>
      </p:sp>
      <p:sp>
        <p:nvSpPr>
          <p:cNvPr id="3" name="Content Placeholder 2">
            <a:extLst>
              <a:ext uri="{FF2B5EF4-FFF2-40B4-BE49-F238E27FC236}">
                <a16:creationId xmlns:a16="http://schemas.microsoft.com/office/drawing/2014/main" id="{31DAA67B-0917-1145-8536-2186C45A9FD4}"/>
              </a:ext>
            </a:extLst>
          </p:cNvPr>
          <p:cNvSpPr>
            <a:spLocks noGrp="1"/>
          </p:cNvSpPr>
          <p:nvPr>
            <p:ph idx="1"/>
          </p:nvPr>
        </p:nvSpPr>
        <p:spPr/>
        <p:txBody>
          <a:bodyPr/>
          <a:lstStyle/>
          <a:p>
            <a:r>
              <a:rPr lang="en-US" dirty="0"/>
              <a:t>Key idea: to find a linear approximation that embeds the data into a lower dimensionality and preserve the distances between all pairs of </a:t>
            </a:r>
            <a:r>
              <a:rPr lang="en-US" dirty="0" err="1"/>
              <a:t>datapoints</a:t>
            </a:r>
            <a:endParaRPr lang="en-US" dirty="0"/>
          </a:p>
          <a:p>
            <a:endParaRPr lang="en-US" dirty="0"/>
          </a:p>
          <a:p>
            <a:r>
              <a:rPr lang="en-US" dirty="0"/>
              <a:t>Cost functions</a:t>
            </a:r>
          </a:p>
          <a:p>
            <a:pPr lvl="1"/>
            <a:endParaRPr lang="en-US" dirty="0"/>
          </a:p>
          <a:p>
            <a:endParaRPr lang="en-US" dirty="0"/>
          </a:p>
          <a:p>
            <a:endParaRPr lang="en-US" dirty="0"/>
          </a:p>
          <a:p>
            <a:r>
              <a:rPr lang="en-US" dirty="0"/>
              <a:t>Gradient descent can be used to minimize the distances</a:t>
            </a:r>
          </a:p>
        </p:txBody>
      </p:sp>
      <p:pic>
        <p:nvPicPr>
          <p:cNvPr id="4" name="Picture 3">
            <a:extLst>
              <a:ext uri="{FF2B5EF4-FFF2-40B4-BE49-F238E27FC236}">
                <a16:creationId xmlns:a16="http://schemas.microsoft.com/office/drawing/2014/main" id="{839784AC-C7E7-D148-A805-8C97F13B584D}"/>
              </a:ext>
            </a:extLst>
          </p:cNvPr>
          <p:cNvPicPr>
            <a:picLocks noChangeAspect="1"/>
          </p:cNvPicPr>
          <p:nvPr/>
        </p:nvPicPr>
        <p:blipFill>
          <a:blip r:embed="rId2"/>
          <a:stretch>
            <a:fillRect/>
          </a:stretch>
        </p:blipFill>
        <p:spPr>
          <a:xfrm>
            <a:off x="2642038" y="3161206"/>
            <a:ext cx="1905000" cy="241300"/>
          </a:xfrm>
          <a:prstGeom prst="rect">
            <a:avLst/>
          </a:prstGeom>
        </p:spPr>
      </p:pic>
      <p:pic>
        <p:nvPicPr>
          <p:cNvPr id="5" name="Picture 4">
            <a:extLst>
              <a:ext uri="{FF2B5EF4-FFF2-40B4-BE49-F238E27FC236}">
                <a16:creationId xmlns:a16="http://schemas.microsoft.com/office/drawing/2014/main" id="{03939C31-C50A-BE41-B5FA-A10CAEFAB9E6}"/>
              </a:ext>
            </a:extLst>
          </p:cNvPr>
          <p:cNvPicPr>
            <a:picLocks noChangeAspect="1"/>
          </p:cNvPicPr>
          <p:nvPr/>
        </p:nvPicPr>
        <p:blipFill>
          <a:blip r:embed="rId3"/>
          <a:stretch>
            <a:fillRect/>
          </a:stretch>
        </p:blipFill>
        <p:spPr>
          <a:xfrm>
            <a:off x="5806309" y="3129019"/>
            <a:ext cx="1714500" cy="228600"/>
          </a:xfrm>
          <a:prstGeom prst="rect">
            <a:avLst/>
          </a:prstGeom>
        </p:spPr>
      </p:pic>
      <p:cxnSp>
        <p:nvCxnSpPr>
          <p:cNvPr id="7" name="Straight Arrow Connector 6">
            <a:extLst>
              <a:ext uri="{FF2B5EF4-FFF2-40B4-BE49-F238E27FC236}">
                <a16:creationId xmlns:a16="http://schemas.microsoft.com/office/drawing/2014/main" id="{ADDAC02D-33B3-8F4D-A828-66EBAF66A3FA}"/>
              </a:ext>
            </a:extLst>
          </p:cNvPr>
          <p:cNvCxnSpPr/>
          <p:nvPr/>
        </p:nvCxnSpPr>
        <p:spPr>
          <a:xfrm>
            <a:off x="4750676" y="3281856"/>
            <a:ext cx="8092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7FC37DA-6A31-3644-A8F8-77CB61642BF2}"/>
              </a:ext>
            </a:extLst>
          </p:cNvPr>
          <p:cNvPicPr>
            <a:picLocks noChangeAspect="1"/>
          </p:cNvPicPr>
          <p:nvPr/>
        </p:nvPicPr>
        <p:blipFill>
          <a:blip r:embed="rId4"/>
          <a:stretch>
            <a:fillRect/>
          </a:stretch>
        </p:blipFill>
        <p:spPr>
          <a:xfrm>
            <a:off x="1698077" y="4166587"/>
            <a:ext cx="8648700" cy="1384300"/>
          </a:xfrm>
          <a:prstGeom prst="rect">
            <a:avLst/>
          </a:prstGeom>
        </p:spPr>
      </p:pic>
    </p:spTree>
    <p:extLst>
      <p:ext uri="{BB962C8B-B14F-4D97-AF65-F5344CB8AC3E}">
        <p14:creationId xmlns:p14="http://schemas.microsoft.com/office/powerpoint/2010/main" val="3625946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180E03-9B71-C644-8C7B-AF6C80709375}"/>
              </a:ext>
            </a:extLst>
          </p:cNvPr>
          <p:cNvPicPr>
            <a:picLocks noChangeAspect="1"/>
          </p:cNvPicPr>
          <p:nvPr/>
        </p:nvPicPr>
        <p:blipFill>
          <a:blip r:embed="rId2"/>
          <a:stretch>
            <a:fillRect/>
          </a:stretch>
        </p:blipFill>
        <p:spPr>
          <a:xfrm>
            <a:off x="1069891" y="2963917"/>
            <a:ext cx="9463445" cy="2560364"/>
          </a:xfrm>
          <a:prstGeom prst="rect">
            <a:avLst/>
          </a:prstGeom>
        </p:spPr>
      </p:pic>
      <p:sp>
        <p:nvSpPr>
          <p:cNvPr id="5" name="Rectangle 4">
            <a:extLst>
              <a:ext uri="{FF2B5EF4-FFF2-40B4-BE49-F238E27FC236}">
                <a16:creationId xmlns:a16="http://schemas.microsoft.com/office/drawing/2014/main" id="{BB95E270-3505-CF4F-9796-96B3760CAAB6}"/>
              </a:ext>
            </a:extLst>
          </p:cNvPr>
          <p:cNvSpPr/>
          <p:nvPr/>
        </p:nvSpPr>
        <p:spPr>
          <a:xfrm>
            <a:off x="1271750" y="769994"/>
            <a:ext cx="8324193" cy="1754326"/>
          </a:xfrm>
          <a:prstGeom prst="rect">
            <a:avLst/>
          </a:prstGeom>
        </p:spPr>
        <p:txBody>
          <a:bodyPr wrap="square">
            <a:spAutoFit/>
          </a:bodyPr>
          <a:lstStyle/>
          <a:p>
            <a:r>
              <a:rPr lang="en-US" dirty="0" err="1">
                <a:effectLst/>
                <a:latin typeface="Helvetica" pitchFamily="2" charset="0"/>
              </a:rPr>
              <a:t>Isoma</a:t>
            </a:r>
            <a:r>
              <a:rPr lang="en-US" dirty="0" err="1">
                <a:latin typeface="Helvetica" pitchFamily="2" charset="0"/>
              </a:rPr>
              <a:t>p</a:t>
            </a:r>
            <a:r>
              <a:rPr lang="en-US" dirty="0">
                <a:latin typeface="Helvetica" pitchFamily="2" charset="0"/>
              </a:rPr>
              <a:t> algorithm works on </a:t>
            </a:r>
            <a:r>
              <a:rPr lang="en-US" dirty="0" err="1">
                <a:latin typeface="Helvetica" pitchFamily="2" charset="0"/>
              </a:rPr>
              <a:t>datapoints</a:t>
            </a:r>
            <a:r>
              <a:rPr lang="en-US" dirty="0">
                <a:latin typeface="Helvetica" pitchFamily="2" charset="0"/>
              </a:rPr>
              <a:t> in non-flat space. It </a:t>
            </a:r>
            <a:r>
              <a:rPr lang="en-US" dirty="0">
                <a:effectLst/>
                <a:latin typeface="Helvetica" pitchFamily="2" charset="0"/>
              </a:rPr>
              <a:t>assumes that the distances between pairs of close points (neighbors) are good, since over a small distance the non-linearity of the manifold can be ignored. It builds up the distances between points that are far away by finding paths that run through points that are close together, i.e., that are neighbors, and then uses</a:t>
            </a:r>
            <a:r>
              <a:rPr lang="en-US" dirty="0">
                <a:latin typeface="Helvetica" pitchFamily="2" charset="0"/>
              </a:rPr>
              <a:t> </a:t>
            </a:r>
            <a:r>
              <a:rPr lang="en-US" dirty="0">
                <a:effectLst/>
                <a:latin typeface="Helvetica" pitchFamily="2" charset="0"/>
              </a:rPr>
              <a:t>MDS on this distance matrix</a:t>
            </a:r>
          </a:p>
        </p:txBody>
      </p:sp>
    </p:spTree>
    <p:extLst>
      <p:ext uri="{BB962C8B-B14F-4D97-AF65-F5344CB8AC3E}">
        <p14:creationId xmlns:p14="http://schemas.microsoft.com/office/powerpoint/2010/main" val="585963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B3E0E-F6EE-6948-A863-63BBCB8684E9}"/>
              </a:ext>
            </a:extLst>
          </p:cNvPr>
          <p:cNvSpPr>
            <a:spLocks noGrp="1"/>
          </p:cNvSpPr>
          <p:nvPr>
            <p:ph type="title"/>
          </p:nvPr>
        </p:nvSpPr>
        <p:spPr/>
        <p:txBody>
          <a:bodyPr/>
          <a:lstStyle/>
          <a:p>
            <a:r>
              <a:rPr lang="en-US" dirty="0"/>
              <a:t>The Curse of Dimensionality</a:t>
            </a:r>
          </a:p>
        </p:txBody>
      </p:sp>
      <p:sp>
        <p:nvSpPr>
          <p:cNvPr id="3" name="Content Placeholder 2">
            <a:extLst>
              <a:ext uri="{FF2B5EF4-FFF2-40B4-BE49-F238E27FC236}">
                <a16:creationId xmlns:a16="http://schemas.microsoft.com/office/drawing/2014/main" id="{960A6198-7557-164A-9828-95313A1CD6EA}"/>
              </a:ext>
            </a:extLst>
          </p:cNvPr>
          <p:cNvSpPr>
            <a:spLocks noGrp="1"/>
          </p:cNvSpPr>
          <p:nvPr>
            <p:ph idx="1"/>
          </p:nvPr>
        </p:nvSpPr>
        <p:spPr>
          <a:xfrm>
            <a:off x="674913" y="1570315"/>
            <a:ext cx="10885715" cy="1183771"/>
          </a:xfrm>
        </p:spPr>
        <p:txBody>
          <a:bodyPr>
            <a:normAutofit fontScale="85000" lnSpcReduction="20000"/>
          </a:bodyPr>
          <a:lstStyle/>
          <a:p>
            <a:r>
              <a:rPr lang="en-US" dirty="0"/>
              <a:t>As the number of dimensions increases, the volume of the unit hypersphere  does not increase with it.</a:t>
            </a:r>
          </a:p>
          <a:p>
            <a:pPr lvl="1"/>
            <a:r>
              <a:rPr lang="en-US" dirty="0"/>
              <a:t>Our algorithms try to separate data into classes based on the features; therefore as the number of features increases, so will the number of </a:t>
            </a:r>
            <a:r>
              <a:rPr lang="en-US" dirty="0" err="1"/>
              <a:t>datapoints</a:t>
            </a:r>
            <a:r>
              <a:rPr lang="en-US" dirty="0"/>
              <a:t> we need.</a:t>
            </a:r>
          </a:p>
          <a:p>
            <a:pPr lvl="1"/>
            <a:endParaRPr lang="en-US" dirty="0"/>
          </a:p>
          <a:p>
            <a:endParaRPr lang="en-US" dirty="0"/>
          </a:p>
        </p:txBody>
      </p:sp>
      <p:pic>
        <p:nvPicPr>
          <p:cNvPr id="4" name="Picture 3">
            <a:extLst>
              <a:ext uri="{FF2B5EF4-FFF2-40B4-BE49-F238E27FC236}">
                <a16:creationId xmlns:a16="http://schemas.microsoft.com/office/drawing/2014/main" id="{D62EC55A-4A88-B34F-9659-08014B142411}"/>
              </a:ext>
            </a:extLst>
          </p:cNvPr>
          <p:cNvPicPr>
            <a:picLocks noChangeAspect="1"/>
          </p:cNvPicPr>
          <p:nvPr/>
        </p:nvPicPr>
        <p:blipFill>
          <a:blip r:embed="rId2"/>
          <a:stretch>
            <a:fillRect/>
          </a:stretch>
        </p:blipFill>
        <p:spPr>
          <a:xfrm>
            <a:off x="1039686" y="2754086"/>
            <a:ext cx="4402263" cy="4233409"/>
          </a:xfrm>
          <a:prstGeom prst="rect">
            <a:avLst/>
          </a:prstGeom>
        </p:spPr>
      </p:pic>
      <p:pic>
        <p:nvPicPr>
          <p:cNvPr id="5" name="Picture 4">
            <a:extLst>
              <a:ext uri="{FF2B5EF4-FFF2-40B4-BE49-F238E27FC236}">
                <a16:creationId xmlns:a16="http://schemas.microsoft.com/office/drawing/2014/main" id="{E6B87FE8-909B-CE40-8CBC-17223904F51F}"/>
              </a:ext>
            </a:extLst>
          </p:cNvPr>
          <p:cNvPicPr>
            <a:picLocks noChangeAspect="1"/>
          </p:cNvPicPr>
          <p:nvPr/>
        </p:nvPicPr>
        <p:blipFill>
          <a:blip r:embed="rId3"/>
          <a:stretch>
            <a:fillRect/>
          </a:stretch>
        </p:blipFill>
        <p:spPr>
          <a:xfrm>
            <a:off x="6784974" y="2754086"/>
            <a:ext cx="3285672" cy="3351385"/>
          </a:xfrm>
          <a:prstGeom prst="rect">
            <a:avLst/>
          </a:prstGeom>
        </p:spPr>
      </p:pic>
      <p:sp>
        <p:nvSpPr>
          <p:cNvPr id="6" name="Rectangle 5">
            <a:extLst>
              <a:ext uri="{FF2B5EF4-FFF2-40B4-BE49-F238E27FC236}">
                <a16:creationId xmlns:a16="http://schemas.microsoft.com/office/drawing/2014/main" id="{9BEC1B5E-464F-0646-A82E-2F3FD64D84C5}"/>
              </a:ext>
            </a:extLst>
          </p:cNvPr>
          <p:cNvSpPr/>
          <p:nvPr/>
        </p:nvSpPr>
        <p:spPr>
          <a:xfrm>
            <a:off x="5747657" y="6309425"/>
            <a:ext cx="5910943" cy="369332"/>
          </a:xfrm>
          <a:prstGeom prst="rect">
            <a:avLst/>
          </a:prstGeom>
        </p:spPr>
        <p:txBody>
          <a:bodyPr wrap="square">
            <a:spAutoFit/>
          </a:bodyPr>
          <a:lstStyle/>
          <a:p>
            <a:r>
              <a:rPr lang="en-US" dirty="0" err="1">
                <a:effectLst/>
                <a:latin typeface="Helvetica" pitchFamily="2" charset="0"/>
              </a:rPr>
              <a:t>V</a:t>
            </a:r>
            <a:r>
              <a:rPr lang="en-US" baseline="-25000" dirty="0" err="1">
                <a:effectLst/>
                <a:latin typeface="Helvetica" pitchFamily="2" charset="0"/>
              </a:rPr>
              <a:t>n</a:t>
            </a:r>
            <a:r>
              <a:rPr lang="en-US" dirty="0">
                <a:effectLst/>
                <a:latin typeface="Helvetica" pitchFamily="2" charset="0"/>
              </a:rPr>
              <a:t> = (2𝛑/n)v</a:t>
            </a:r>
            <a:r>
              <a:rPr lang="en-US" baseline="-25000" dirty="0">
                <a:effectLst/>
                <a:latin typeface="Helvetica" pitchFamily="2" charset="0"/>
              </a:rPr>
              <a:t>n−2</a:t>
            </a:r>
            <a:r>
              <a:rPr lang="en-US" dirty="0">
                <a:effectLst/>
                <a:latin typeface="Helvetica" pitchFamily="2" charset="0"/>
              </a:rPr>
              <a:t>, n &gt; 2𝛑 , the volume starts to shrink.</a:t>
            </a:r>
          </a:p>
        </p:txBody>
      </p:sp>
    </p:spTree>
    <p:extLst>
      <p:ext uri="{BB962C8B-B14F-4D97-AF65-F5344CB8AC3E}">
        <p14:creationId xmlns:p14="http://schemas.microsoft.com/office/powerpoint/2010/main" val="4170904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DB781-2557-1848-925E-8EDDA3069F1C}"/>
              </a:ext>
            </a:extLst>
          </p:cNvPr>
          <p:cNvSpPr>
            <a:spLocks noGrp="1"/>
          </p:cNvSpPr>
          <p:nvPr>
            <p:ph type="title"/>
          </p:nvPr>
        </p:nvSpPr>
        <p:spPr/>
        <p:txBody>
          <a:bodyPr/>
          <a:lstStyle/>
          <a:p>
            <a:r>
              <a:rPr lang="en-US" dirty="0"/>
              <a:t>Dimensionality Reduction approaches</a:t>
            </a:r>
          </a:p>
        </p:txBody>
      </p:sp>
      <p:sp>
        <p:nvSpPr>
          <p:cNvPr id="3" name="Content Placeholder 2">
            <a:extLst>
              <a:ext uri="{FF2B5EF4-FFF2-40B4-BE49-F238E27FC236}">
                <a16:creationId xmlns:a16="http://schemas.microsoft.com/office/drawing/2014/main" id="{80F6116E-C6AA-DC49-8C17-FB81EE4D2786}"/>
              </a:ext>
            </a:extLst>
          </p:cNvPr>
          <p:cNvSpPr>
            <a:spLocks noGrp="1"/>
          </p:cNvSpPr>
          <p:nvPr>
            <p:ph idx="1"/>
          </p:nvPr>
        </p:nvSpPr>
        <p:spPr/>
        <p:txBody>
          <a:bodyPr/>
          <a:lstStyle/>
          <a:p>
            <a:r>
              <a:rPr lang="en-US" sz="2200" dirty="0"/>
              <a:t>Feature selection: looking through the features and seeing whether or not they are actually useful, i.e.,  correlated to the output variables.</a:t>
            </a:r>
          </a:p>
          <a:p>
            <a:r>
              <a:rPr lang="en-US" sz="2200" dirty="0"/>
              <a:t>Feature derivation: deriving new features from the old ones, generally by applying transforms to the dataset by moving and rotating them, which can be written simply as a matrix applied to the data</a:t>
            </a:r>
          </a:p>
          <a:p>
            <a:r>
              <a:rPr lang="en-US" sz="2200" dirty="0"/>
              <a:t>Clustering: grouping together similar data points, and to see whether this allows fewer features to be used.</a:t>
            </a:r>
          </a:p>
          <a:p>
            <a:endParaRPr lang="en-US" sz="2200" dirty="0"/>
          </a:p>
          <a:p>
            <a:endParaRPr lang="en-US" dirty="0"/>
          </a:p>
          <a:p>
            <a:endParaRPr lang="en-US" dirty="0"/>
          </a:p>
        </p:txBody>
      </p:sp>
      <p:pic>
        <p:nvPicPr>
          <p:cNvPr id="4" name="Picture 3">
            <a:extLst>
              <a:ext uri="{FF2B5EF4-FFF2-40B4-BE49-F238E27FC236}">
                <a16:creationId xmlns:a16="http://schemas.microsoft.com/office/drawing/2014/main" id="{D005BCA6-AA2C-F24B-8721-FF2EAD70BE95}"/>
              </a:ext>
            </a:extLst>
          </p:cNvPr>
          <p:cNvPicPr>
            <a:picLocks noChangeAspect="1"/>
          </p:cNvPicPr>
          <p:nvPr/>
        </p:nvPicPr>
        <p:blipFill>
          <a:blip r:embed="rId2"/>
          <a:stretch>
            <a:fillRect/>
          </a:stretch>
        </p:blipFill>
        <p:spPr>
          <a:xfrm>
            <a:off x="4003287" y="4307180"/>
            <a:ext cx="7059961" cy="2201280"/>
          </a:xfrm>
          <a:prstGeom prst="rect">
            <a:avLst/>
          </a:prstGeom>
        </p:spPr>
      </p:pic>
    </p:spTree>
    <p:extLst>
      <p:ext uri="{BB962C8B-B14F-4D97-AF65-F5344CB8AC3E}">
        <p14:creationId xmlns:p14="http://schemas.microsoft.com/office/powerpoint/2010/main" val="2647974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27FE3-381E-384F-8B8C-7C6520B9683B}"/>
              </a:ext>
            </a:extLst>
          </p:cNvPr>
          <p:cNvSpPr>
            <a:spLocks noGrp="1"/>
          </p:cNvSpPr>
          <p:nvPr>
            <p:ph type="title"/>
          </p:nvPr>
        </p:nvSpPr>
        <p:spPr/>
        <p:txBody>
          <a:bodyPr/>
          <a:lstStyle/>
          <a:p>
            <a:r>
              <a:rPr lang="en-US" dirty="0"/>
              <a:t>Linear Discriminant Analysis (LDA)</a:t>
            </a:r>
          </a:p>
        </p:txBody>
      </p:sp>
      <p:sp>
        <p:nvSpPr>
          <p:cNvPr id="3" name="Content Placeholder 2">
            <a:extLst>
              <a:ext uri="{FF2B5EF4-FFF2-40B4-BE49-F238E27FC236}">
                <a16:creationId xmlns:a16="http://schemas.microsoft.com/office/drawing/2014/main" id="{A0A12E2A-193B-7E4C-88B5-A42933D16A27}"/>
              </a:ext>
            </a:extLst>
          </p:cNvPr>
          <p:cNvSpPr>
            <a:spLocks noGrp="1"/>
          </p:cNvSpPr>
          <p:nvPr>
            <p:ph idx="1"/>
          </p:nvPr>
        </p:nvSpPr>
        <p:spPr>
          <a:xfrm>
            <a:off x="838200" y="1825625"/>
            <a:ext cx="6153615" cy="4351338"/>
          </a:xfrm>
        </p:spPr>
        <p:txBody>
          <a:bodyPr/>
          <a:lstStyle/>
          <a:p>
            <a:r>
              <a:rPr lang="en-US" dirty="0"/>
              <a:t>The covariance matrix can tell us about the amount of spread within the data.</a:t>
            </a:r>
          </a:p>
          <a:p>
            <a:endParaRPr lang="en-US" dirty="0"/>
          </a:p>
          <a:p>
            <a:r>
              <a:rPr lang="en-US" dirty="0"/>
              <a:t>For labelled input data:</a:t>
            </a:r>
          </a:p>
          <a:p>
            <a:endParaRPr lang="en-US" dirty="0"/>
          </a:p>
        </p:txBody>
      </p:sp>
      <p:pic>
        <p:nvPicPr>
          <p:cNvPr id="6" name="Picture 5">
            <a:extLst>
              <a:ext uri="{FF2B5EF4-FFF2-40B4-BE49-F238E27FC236}">
                <a16:creationId xmlns:a16="http://schemas.microsoft.com/office/drawing/2014/main" id="{1F0D8E10-0A82-F54A-88CB-5006DA3D4314}"/>
              </a:ext>
            </a:extLst>
          </p:cNvPr>
          <p:cNvPicPr>
            <a:picLocks noChangeAspect="1"/>
          </p:cNvPicPr>
          <p:nvPr/>
        </p:nvPicPr>
        <p:blipFill>
          <a:blip r:embed="rId2"/>
          <a:stretch>
            <a:fillRect/>
          </a:stretch>
        </p:blipFill>
        <p:spPr>
          <a:xfrm>
            <a:off x="7439102" y="1952857"/>
            <a:ext cx="3759200" cy="3086100"/>
          </a:xfrm>
          <a:prstGeom prst="rect">
            <a:avLst/>
          </a:prstGeom>
        </p:spPr>
      </p:pic>
      <p:pic>
        <p:nvPicPr>
          <p:cNvPr id="7" name="Picture 6">
            <a:extLst>
              <a:ext uri="{FF2B5EF4-FFF2-40B4-BE49-F238E27FC236}">
                <a16:creationId xmlns:a16="http://schemas.microsoft.com/office/drawing/2014/main" id="{FDC3972B-1ED9-204B-BDDE-0AD6AA8E8FBC}"/>
              </a:ext>
            </a:extLst>
          </p:cNvPr>
          <p:cNvPicPr>
            <a:picLocks noChangeAspect="1"/>
          </p:cNvPicPr>
          <p:nvPr/>
        </p:nvPicPr>
        <p:blipFill>
          <a:blip r:embed="rId3"/>
          <a:stretch>
            <a:fillRect/>
          </a:stretch>
        </p:blipFill>
        <p:spPr>
          <a:xfrm>
            <a:off x="2673040" y="4021008"/>
            <a:ext cx="3924300" cy="711200"/>
          </a:xfrm>
          <a:prstGeom prst="rect">
            <a:avLst/>
          </a:prstGeom>
        </p:spPr>
      </p:pic>
      <p:pic>
        <p:nvPicPr>
          <p:cNvPr id="8" name="Picture 7">
            <a:extLst>
              <a:ext uri="{FF2B5EF4-FFF2-40B4-BE49-F238E27FC236}">
                <a16:creationId xmlns:a16="http://schemas.microsoft.com/office/drawing/2014/main" id="{DB8E4FFE-E7ED-6246-872B-E9A7F00485E0}"/>
              </a:ext>
            </a:extLst>
          </p:cNvPr>
          <p:cNvPicPr>
            <a:picLocks noChangeAspect="1"/>
          </p:cNvPicPr>
          <p:nvPr/>
        </p:nvPicPr>
        <p:blipFill>
          <a:blip r:embed="rId4"/>
          <a:stretch>
            <a:fillRect/>
          </a:stretch>
        </p:blipFill>
        <p:spPr>
          <a:xfrm>
            <a:off x="2673040" y="4867145"/>
            <a:ext cx="3149600" cy="711200"/>
          </a:xfrm>
          <a:prstGeom prst="rect">
            <a:avLst/>
          </a:prstGeom>
        </p:spPr>
      </p:pic>
      <p:sp>
        <p:nvSpPr>
          <p:cNvPr id="9" name="Rectangle 8">
            <a:extLst>
              <a:ext uri="{FF2B5EF4-FFF2-40B4-BE49-F238E27FC236}">
                <a16:creationId xmlns:a16="http://schemas.microsoft.com/office/drawing/2014/main" id="{3138814A-EFF1-694C-87AC-BC1A1D9BC551}"/>
              </a:ext>
            </a:extLst>
          </p:cNvPr>
          <p:cNvSpPr/>
          <p:nvPr/>
        </p:nvSpPr>
        <p:spPr>
          <a:xfrm>
            <a:off x="1165998" y="4053442"/>
            <a:ext cx="1600665" cy="646331"/>
          </a:xfrm>
          <a:prstGeom prst="rect">
            <a:avLst/>
          </a:prstGeom>
        </p:spPr>
        <p:txBody>
          <a:bodyPr wrap="square">
            <a:spAutoFit/>
          </a:bodyPr>
          <a:lstStyle/>
          <a:p>
            <a:r>
              <a:rPr lang="en-US" dirty="0">
                <a:effectLst/>
                <a:latin typeface="Helvetica" pitchFamily="2" charset="0"/>
              </a:rPr>
              <a:t>within-class scatter</a:t>
            </a:r>
          </a:p>
        </p:txBody>
      </p:sp>
      <p:sp>
        <p:nvSpPr>
          <p:cNvPr id="10" name="Rectangle 9">
            <a:extLst>
              <a:ext uri="{FF2B5EF4-FFF2-40B4-BE49-F238E27FC236}">
                <a16:creationId xmlns:a16="http://schemas.microsoft.com/office/drawing/2014/main" id="{74C60D04-1E52-5F47-8AE8-A926C3C79E5E}"/>
              </a:ext>
            </a:extLst>
          </p:cNvPr>
          <p:cNvSpPr/>
          <p:nvPr/>
        </p:nvSpPr>
        <p:spPr>
          <a:xfrm>
            <a:off x="1165997" y="4764642"/>
            <a:ext cx="1600665" cy="646331"/>
          </a:xfrm>
          <a:prstGeom prst="rect">
            <a:avLst/>
          </a:prstGeom>
        </p:spPr>
        <p:txBody>
          <a:bodyPr wrap="square">
            <a:spAutoFit/>
          </a:bodyPr>
          <a:lstStyle/>
          <a:p>
            <a:r>
              <a:rPr lang="en-US" dirty="0">
                <a:latin typeface="Helvetica" pitchFamily="2" charset="0"/>
              </a:rPr>
              <a:t>between</a:t>
            </a:r>
            <a:r>
              <a:rPr lang="en-US" dirty="0">
                <a:effectLst/>
                <a:latin typeface="Helvetica" pitchFamily="2" charset="0"/>
              </a:rPr>
              <a:t>-class scatter</a:t>
            </a:r>
          </a:p>
        </p:txBody>
      </p:sp>
      <p:sp>
        <p:nvSpPr>
          <p:cNvPr id="11" name="Rectangle 10">
            <a:extLst>
              <a:ext uri="{FF2B5EF4-FFF2-40B4-BE49-F238E27FC236}">
                <a16:creationId xmlns:a16="http://schemas.microsoft.com/office/drawing/2014/main" id="{F718BF4C-A27D-3945-822E-E98BD23F91DC}"/>
              </a:ext>
            </a:extLst>
          </p:cNvPr>
          <p:cNvSpPr/>
          <p:nvPr/>
        </p:nvSpPr>
        <p:spPr>
          <a:xfrm>
            <a:off x="2791041" y="5807631"/>
            <a:ext cx="2908168" cy="369332"/>
          </a:xfrm>
          <a:prstGeom prst="rect">
            <a:avLst/>
          </a:prstGeom>
        </p:spPr>
        <p:txBody>
          <a:bodyPr wrap="none">
            <a:spAutoFit/>
          </a:bodyPr>
          <a:lstStyle/>
          <a:p>
            <a:r>
              <a:rPr lang="en-US" dirty="0">
                <a:effectLst/>
                <a:latin typeface="Helvetica" pitchFamily="2" charset="0"/>
              </a:rPr>
              <a:t>S</a:t>
            </a:r>
            <a:r>
              <a:rPr lang="en-US" baseline="-25000" dirty="0">
                <a:effectLst/>
                <a:latin typeface="Helvetica" pitchFamily="2" charset="0"/>
              </a:rPr>
              <a:t>B</a:t>
            </a:r>
            <a:r>
              <a:rPr lang="en-US" dirty="0">
                <a:effectLst/>
                <a:latin typeface="Helvetica" pitchFamily="2" charset="0"/>
              </a:rPr>
              <a:t>/S</a:t>
            </a:r>
            <a:r>
              <a:rPr lang="en-US" baseline="-25000" dirty="0">
                <a:effectLst/>
                <a:latin typeface="Helvetica" pitchFamily="2" charset="0"/>
              </a:rPr>
              <a:t>W</a:t>
            </a:r>
            <a:r>
              <a:rPr lang="en-US" dirty="0">
                <a:effectLst/>
                <a:latin typeface="Helvetica" pitchFamily="2" charset="0"/>
              </a:rPr>
              <a:t> as large as possible</a:t>
            </a:r>
          </a:p>
        </p:txBody>
      </p:sp>
    </p:spTree>
    <p:extLst>
      <p:ext uri="{BB962C8B-B14F-4D97-AF65-F5344CB8AC3E}">
        <p14:creationId xmlns:p14="http://schemas.microsoft.com/office/powerpoint/2010/main" val="1046454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55F4C-9575-BA47-893C-CD7E13B44D78}"/>
              </a:ext>
            </a:extLst>
          </p:cNvPr>
          <p:cNvSpPr>
            <a:spLocks noGrp="1"/>
          </p:cNvSpPr>
          <p:nvPr>
            <p:ph type="title"/>
          </p:nvPr>
        </p:nvSpPr>
        <p:spPr/>
        <p:txBody>
          <a:bodyPr/>
          <a:lstStyle/>
          <a:p>
            <a:r>
              <a:rPr lang="en-US" dirty="0"/>
              <a:t>Projection Lines</a:t>
            </a:r>
          </a:p>
        </p:txBody>
      </p:sp>
      <p:sp>
        <p:nvSpPr>
          <p:cNvPr id="3" name="Content Placeholder 2">
            <a:extLst>
              <a:ext uri="{FF2B5EF4-FFF2-40B4-BE49-F238E27FC236}">
                <a16:creationId xmlns:a16="http://schemas.microsoft.com/office/drawing/2014/main" id="{AAD73FB2-D8C5-DC49-BD76-AE78F8753F1E}"/>
              </a:ext>
            </a:extLst>
          </p:cNvPr>
          <p:cNvSpPr>
            <a:spLocks noGrp="1"/>
          </p:cNvSpPr>
          <p:nvPr>
            <p:ph idx="1"/>
          </p:nvPr>
        </p:nvSpPr>
        <p:spPr>
          <a:xfrm>
            <a:off x="838200" y="1825625"/>
            <a:ext cx="6019800" cy="3526960"/>
          </a:xfrm>
        </p:spPr>
        <p:txBody>
          <a:bodyPr/>
          <a:lstStyle/>
          <a:p>
            <a:r>
              <a:rPr lang="en-US" dirty="0"/>
              <a:t>Given a line w, The projection of the data can be written as z = </a:t>
            </a:r>
            <a:r>
              <a:rPr lang="en-US" dirty="0" err="1"/>
              <a:t>w</a:t>
            </a:r>
            <a:r>
              <a:rPr lang="en-US" baseline="30000" dirty="0" err="1"/>
              <a:t>T</a:t>
            </a:r>
            <a:r>
              <a:rPr lang="en-US" dirty="0"/>
              <a:t> · x  for data point x.</a:t>
            </a:r>
          </a:p>
          <a:p>
            <a:r>
              <a:rPr lang="en-US" dirty="0"/>
              <a:t>Goal: find a projection </a:t>
            </a:r>
            <a:r>
              <a:rPr lang="en-US" i="1" dirty="0"/>
              <a:t>w</a:t>
            </a:r>
            <a:r>
              <a:rPr lang="en-US" dirty="0"/>
              <a:t> maximizing the ratio of </a:t>
            </a:r>
          </a:p>
          <a:p>
            <a:endParaRPr lang="en-US" dirty="0"/>
          </a:p>
        </p:txBody>
      </p:sp>
      <p:pic>
        <p:nvPicPr>
          <p:cNvPr id="5" name="Picture 4">
            <a:extLst>
              <a:ext uri="{FF2B5EF4-FFF2-40B4-BE49-F238E27FC236}">
                <a16:creationId xmlns:a16="http://schemas.microsoft.com/office/drawing/2014/main" id="{F074A6D7-6632-9B43-9495-D404E234A174}"/>
              </a:ext>
            </a:extLst>
          </p:cNvPr>
          <p:cNvPicPr>
            <a:picLocks noChangeAspect="1"/>
          </p:cNvPicPr>
          <p:nvPr/>
        </p:nvPicPr>
        <p:blipFill>
          <a:blip r:embed="rId2"/>
          <a:stretch>
            <a:fillRect/>
          </a:stretch>
        </p:blipFill>
        <p:spPr>
          <a:xfrm>
            <a:off x="6958052" y="2148623"/>
            <a:ext cx="4699000" cy="3898900"/>
          </a:xfrm>
          <a:prstGeom prst="rect">
            <a:avLst/>
          </a:prstGeom>
        </p:spPr>
      </p:pic>
      <p:pic>
        <p:nvPicPr>
          <p:cNvPr id="6" name="Picture 5">
            <a:extLst>
              <a:ext uri="{FF2B5EF4-FFF2-40B4-BE49-F238E27FC236}">
                <a16:creationId xmlns:a16="http://schemas.microsoft.com/office/drawing/2014/main" id="{7C1776DA-1EFB-9342-8F7F-E43B4A085DC6}"/>
              </a:ext>
            </a:extLst>
          </p:cNvPr>
          <p:cNvPicPr>
            <a:picLocks noChangeAspect="1"/>
          </p:cNvPicPr>
          <p:nvPr/>
        </p:nvPicPr>
        <p:blipFill>
          <a:blip r:embed="rId3"/>
          <a:stretch>
            <a:fillRect/>
          </a:stretch>
        </p:blipFill>
        <p:spPr>
          <a:xfrm>
            <a:off x="977126" y="3897351"/>
            <a:ext cx="5930900" cy="1320800"/>
          </a:xfrm>
          <a:prstGeom prst="rect">
            <a:avLst/>
          </a:prstGeom>
        </p:spPr>
      </p:pic>
      <p:pic>
        <p:nvPicPr>
          <p:cNvPr id="7" name="Picture 6">
            <a:extLst>
              <a:ext uri="{FF2B5EF4-FFF2-40B4-BE49-F238E27FC236}">
                <a16:creationId xmlns:a16="http://schemas.microsoft.com/office/drawing/2014/main" id="{968C8595-7546-0B40-AAA7-51BDD83CDB3B}"/>
              </a:ext>
            </a:extLst>
          </p:cNvPr>
          <p:cNvPicPr>
            <a:picLocks noChangeAspect="1"/>
          </p:cNvPicPr>
          <p:nvPr/>
        </p:nvPicPr>
        <p:blipFill>
          <a:blip r:embed="rId4"/>
          <a:stretch>
            <a:fillRect/>
          </a:stretch>
        </p:blipFill>
        <p:spPr>
          <a:xfrm>
            <a:off x="3062094" y="5576074"/>
            <a:ext cx="2298700" cy="723900"/>
          </a:xfrm>
          <a:prstGeom prst="rect">
            <a:avLst/>
          </a:prstGeom>
        </p:spPr>
      </p:pic>
    </p:spTree>
    <p:extLst>
      <p:ext uri="{BB962C8B-B14F-4D97-AF65-F5344CB8AC3E}">
        <p14:creationId xmlns:p14="http://schemas.microsoft.com/office/powerpoint/2010/main" val="2378665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A832E-88D2-244B-A9B5-B547969CA4FC}"/>
              </a:ext>
            </a:extLst>
          </p:cNvPr>
          <p:cNvSpPr>
            <a:spLocks noGrp="1"/>
          </p:cNvSpPr>
          <p:nvPr>
            <p:ph type="title"/>
          </p:nvPr>
        </p:nvSpPr>
        <p:spPr/>
        <p:txBody>
          <a:bodyPr/>
          <a:lstStyle/>
          <a:p>
            <a:r>
              <a:rPr lang="en-US" dirty="0"/>
              <a:t>Transformation of Coordinate Axes</a:t>
            </a:r>
          </a:p>
        </p:txBody>
      </p:sp>
      <p:sp>
        <p:nvSpPr>
          <p:cNvPr id="3" name="Content Placeholder 2">
            <a:extLst>
              <a:ext uri="{FF2B5EF4-FFF2-40B4-BE49-F238E27FC236}">
                <a16:creationId xmlns:a16="http://schemas.microsoft.com/office/drawing/2014/main" id="{3B99F981-986F-5F4B-ADEB-9ED65204492C}"/>
              </a:ext>
            </a:extLst>
          </p:cNvPr>
          <p:cNvSpPr>
            <a:spLocks noGrp="1"/>
          </p:cNvSpPr>
          <p:nvPr>
            <p:ph idx="1"/>
          </p:nvPr>
        </p:nvSpPr>
        <p:spPr>
          <a:xfrm>
            <a:off x="838200" y="1690688"/>
            <a:ext cx="10515600" cy="1097447"/>
          </a:xfrm>
        </p:spPr>
        <p:txBody>
          <a:bodyPr>
            <a:normAutofit fontScale="92500" lnSpcReduction="20000"/>
          </a:bodyPr>
          <a:lstStyle/>
          <a:p>
            <a:r>
              <a:rPr lang="en-US" dirty="0"/>
              <a:t>Designed for unlabeled data (no class needed)</a:t>
            </a:r>
          </a:p>
          <a:p>
            <a:r>
              <a:rPr lang="en-US" dirty="0"/>
              <a:t>Goal: finding particular sets of coordinate axes, to show that some of the dimensions are not required</a:t>
            </a:r>
          </a:p>
          <a:p>
            <a:endParaRPr lang="en-US" dirty="0"/>
          </a:p>
        </p:txBody>
      </p:sp>
      <p:pic>
        <p:nvPicPr>
          <p:cNvPr id="4" name="Picture 3">
            <a:extLst>
              <a:ext uri="{FF2B5EF4-FFF2-40B4-BE49-F238E27FC236}">
                <a16:creationId xmlns:a16="http://schemas.microsoft.com/office/drawing/2014/main" id="{02263D39-6C67-9F48-815B-C6FF8BFEAB4F}"/>
              </a:ext>
            </a:extLst>
          </p:cNvPr>
          <p:cNvPicPr>
            <a:picLocks noChangeAspect="1"/>
          </p:cNvPicPr>
          <p:nvPr/>
        </p:nvPicPr>
        <p:blipFill>
          <a:blip r:embed="rId2"/>
          <a:stretch>
            <a:fillRect/>
          </a:stretch>
        </p:blipFill>
        <p:spPr>
          <a:xfrm>
            <a:off x="2375210" y="2923072"/>
            <a:ext cx="7747000" cy="3660793"/>
          </a:xfrm>
          <a:prstGeom prst="rect">
            <a:avLst/>
          </a:prstGeom>
        </p:spPr>
      </p:pic>
    </p:spTree>
    <p:extLst>
      <p:ext uri="{BB962C8B-B14F-4D97-AF65-F5344CB8AC3E}">
        <p14:creationId xmlns:p14="http://schemas.microsoft.com/office/powerpoint/2010/main" val="3007784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0040-B07C-874A-9D6E-B4DDD6973B72}"/>
              </a:ext>
            </a:extLst>
          </p:cNvPr>
          <p:cNvSpPr>
            <a:spLocks noGrp="1"/>
          </p:cNvSpPr>
          <p:nvPr>
            <p:ph type="title"/>
          </p:nvPr>
        </p:nvSpPr>
        <p:spPr/>
        <p:txBody>
          <a:bodyPr/>
          <a:lstStyle/>
          <a:p>
            <a:r>
              <a:rPr lang="en-US" dirty="0"/>
              <a:t>How to choose the axes? Principal Component Analysis (PCA)</a:t>
            </a:r>
          </a:p>
        </p:txBody>
      </p:sp>
      <p:sp>
        <p:nvSpPr>
          <p:cNvPr id="3" name="Content Placeholder 2">
            <a:extLst>
              <a:ext uri="{FF2B5EF4-FFF2-40B4-BE49-F238E27FC236}">
                <a16:creationId xmlns:a16="http://schemas.microsoft.com/office/drawing/2014/main" id="{E54682C2-6E1E-F340-BFE2-29DEC81D2C0C}"/>
              </a:ext>
            </a:extLst>
          </p:cNvPr>
          <p:cNvSpPr>
            <a:spLocks noGrp="1"/>
          </p:cNvSpPr>
          <p:nvPr>
            <p:ph idx="1"/>
          </p:nvPr>
        </p:nvSpPr>
        <p:spPr>
          <a:xfrm>
            <a:off x="838200" y="1825625"/>
            <a:ext cx="10515600" cy="1787370"/>
          </a:xfrm>
        </p:spPr>
        <p:txBody>
          <a:bodyPr>
            <a:normAutofit/>
          </a:bodyPr>
          <a:lstStyle/>
          <a:p>
            <a:r>
              <a:rPr lang="en-US" b="1" dirty="0"/>
              <a:t>Input</a:t>
            </a:r>
            <a:r>
              <a:rPr lang="en-US" dirty="0"/>
              <a:t>: a data matrix X; </a:t>
            </a:r>
            <a:r>
              <a:rPr lang="en-US" b="1" dirty="0"/>
              <a:t>Output</a:t>
            </a:r>
            <a:r>
              <a:rPr lang="en-US" dirty="0"/>
              <a:t>: to rotate it so that the data lies along the directions of maximum variation</a:t>
            </a:r>
          </a:p>
          <a:p>
            <a:r>
              <a:rPr lang="en-US" dirty="0"/>
              <a:t>i.e., to choose a rotation matrix P</a:t>
            </a:r>
            <a:r>
              <a:rPr lang="en-US" baseline="30000" dirty="0"/>
              <a:t>T</a:t>
            </a:r>
            <a:r>
              <a:rPr lang="en-US" dirty="0"/>
              <a:t> (P</a:t>
            </a:r>
            <a:r>
              <a:rPr lang="en-US" baseline="30000" dirty="0"/>
              <a:t>T</a:t>
            </a:r>
            <a:r>
              <a:rPr lang="en-US" dirty="0"/>
              <a:t> = P</a:t>
            </a:r>
            <a:r>
              <a:rPr lang="en-US" baseline="30000" dirty="0"/>
              <a:t>−1</a:t>
            </a:r>
            <a:r>
              <a:rPr lang="en-US" dirty="0"/>
              <a:t>) s. t. Y = P</a:t>
            </a:r>
            <a:r>
              <a:rPr lang="en-US" baseline="30000" dirty="0"/>
              <a:t>T</a:t>
            </a:r>
            <a:r>
              <a:rPr lang="en-US" dirty="0"/>
              <a:t>X, the covariance matrix of Y is diagonal:</a:t>
            </a:r>
          </a:p>
          <a:p>
            <a:pPr marL="0" indent="0">
              <a:buNone/>
            </a:pPr>
            <a:endParaRPr lang="en-US" dirty="0"/>
          </a:p>
          <a:p>
            <a:endParaRPr lang="en-US" dirty="0"/>
          </a:p>
        </p:txBody>
      </p:sp>
      <p:pic>
        <p:nvPicPr>
          <p:cNvPr id="4" name="Picture 3">
            <a:extLst>
              <a:ext uri="{FF2B5EF4-FFF2-40B4-BE49-F238E27FC236}">
                <a16:creationId xmlns:a16="http://schemas.microsoft.com/office/drawing/2014/main" id="{FA48C8AE-FD24-7048-9F56-33D1C02231B5}"/>
              </a:ext>
            </a:extLst>
          </p:cNvPr>
          <p:cNvPicPr>
            <a:picLocks noChangeAspect="1"/>
          </p:cNvPicPr>
          <p:nvPr/>
        </p:nvPicPr>
        <p:blipFill>
          <a:blip r:embed="rId2"/>
          <a:stretch>
            <a:fillRect/>
          </a:stretch>
        </p:blipFill>
        <p:spPr>
          <a:xfrm>
            <a:off x="2641290" y="3612995"/>
            <a:ext cx="2159000" cy="685800"/>
          </a:xfrm>
          <a:prstGeom prst="rect">
            <a:avLst/>
          </a:prstGeom>
        </p:spPr>
      </p:pic>
      <p:pic>
        <p:nvPicPr>
          <p:cNvPr id="6" name="Picture 5">
            <a:extLst>
              <a:ext uri="{FF2B5EF4-FFF2-40B4-BE49-F238E27FC236}">
                <a16:creationId xmlns:a16="http://schemas.microsoft.com/office/drawing/2014/main" id="{2CA0286E-3861-D443-AFE3-BB547ABEC120}"/>
              </a:ext>
            </a:extLst>
          </p:cNvPr>
          <p:cNvPicPr>
            <a:picLocks noChangeAspect="1"/>
          </p:cNvPicPr>
          <p:nvPr/>
        </p:nvPicPr>
        <p:blipFill>
          <a:blip r:embed="rId3"/>
          <a:stretch>
            <a:fillRect/>
          </a:stretch>
        </p:blipFill>
        <p:spPr>
          <a:xfrm>
            <a:off x="4800600" y="3747932"/>
            <a:ext cx="1295400" cy="444500"/>
          </a:xfrm>
          <a:prstGeom prst="rect">
            <a:avLst/>
          </a:prstGeom>
        </p:spPr>
      </p:pic>
      <p:pic>
        <p:nvPicPr>
          <p:cNvPr id="7" name="Picture 6">
            <a:extLst>
              <a:ext uri="{FF2B5EF4-FFF2-40B4-BE49-F238E27FC236}">
                <a16:creationId xmlns:a16="http://schemas.microsoft.com/office/drawing/2014/main" id="{BB4F72D9-C1C7-7B49-AC87-9E19DBD00C77}"/>
              </a:ext>
            </a:extLst>
          </p:cNvPr>
          <p:cNvPicPr>
            <a:picLocks noChangeAspect="1"/>
          </p:cNvPicPr>
          <p:nvPr/>
        </p:nvPicPr>
        <p:blipFill>
          <a:blip r:embed="rId4"/>
          <a:stretch>
            <a:fillRect/>
          </a:stretch>
        </p:blipFill>
        <p:spPr>
          <a:xfrm>
            <a:off x="5957694" y="3198696"/>
            <a:ext cx="2908300" cy="1308100"/>
          </a:xfrm>
          <a:prstGeom prst="rect">
            <a:avLst/>
          </a:prstGeom>
        </p:spPr>
      </p:pic>
      <p:pic>
        <p:nvPicPr>
          <p:cNvPr id="8" name="Picture 7">
            <a:extLst>
              <a:ext uri="{FF2B5EF4-FFF2-40B4-BE49-F238E27FC236}">
                <a16:creationId xmlns:a16="http://schemas.microsoft.com/office/drawing/2014/main" id="{9629EABB-C6AE-9C48-9942-101F2E490C97}"/>
              </a:ext>
            </a:extLst>
          </p:cNvPr>
          <p:cNvPicPr>
            <a:picLocks noChangeAspect="1"/>
          </p:cNvPicPr>
          <p:nvPr/>
        </p:nvPicPr>
        <p:blipFill>
          <a:blip r:embed="rId5"/>
          <a:stretch>
            <a:fillRect/>
          </a:stretch>
        </p:blipFill>
        <p:spPr>
          <a:xfrm>
            <a:off x="2717490" y="4738416"/>
            <a:ext cx="2082800" cy="495300"/>
          </a:xfrm>
          <a:prstGeom prst="rect">
            <a:avLst/>
          </a:prstGeom>
        </p:spPr>
      </p:pic>
      <p:pic>
        <p:nvPicPr>
          <p:cNvPr id="9" name="Picture 8">
            <a:extLst>
              <a:ext uri="{FF2B5EF4-FFF2-40B4-BE49-F238E27FC236}">
                <a16:creationId xmlns:a16="http://schemas.microsoft.com/office/drawing/2014/main" id="{A457C0CD-ABFA-0045-A4C5-C74018C24597}"/>
              </a:ext>
            </a:extLst>
          </p:cNvPr>
          <p:cNvPicPr>
            <a:picLocks noChangeAspect="1"/>
          </p:cNvPicPr>
          <p:nvPr/>
        </p:nvPicPr>
        <p:blipFill>
          <a:blip r:embed="rId6"/>
          <a:stretch>
            <a:fillRect/>
          </a:stretch>
        </p:blipFill>
        <p:spPr>
          <a:xfrm>
            <a:off x="5021766" y="4691333"/>
            <a:ext cx="3062868" cy="542383"/>
          </a:xfrm>
          <a:prstGeom prst="rect">
            <a:avLst/>
          </a:prstGeom>
        </p:spPr>
      </p:pic>
      <p:pic>
        <p:nvPicPr>
          <p:cNvPr id="10" name="Picture 9">
            <a:extLst>
              <a:ext uri="{FF2B5EF4-FFF2-40B4-BE49-F238E27FC236}">
                <a16:creationId xmlns:a16="http://schemas.microsoft.com/office/drawing/2014/main" id="{12A53DD8-6FE9-F84B-83FE-C78893DD8418}"/>
              </a:ext>
            </a:extLst>
          </p:cNvPr>
          <p:cNvPicPr>
            <a:picLocks noChangeAspect="1"/>
          </p:cNvPicPr>
          <p:nvPr/>
        </p:nvPicPr>
        <p:blipFill>
          <a:blip r:embed="rId7"/>
          <a:stretch>
            <a:fillRect/>
          </a:stretch>
        </p:blipFill>
        <p:spPr>
          <a:xfrm>
            <a:off x="8307194" y="4846133"/>
            <a:ext cx="1117600" cy="355600"/>
          </a:xfrm>
          <a:prstGeom prst="rect">
            <a:avLst/>
          </a:prstGeom>
        </p:spPr>
      </p:pic>
      <p:sp>
        <p:nvSpPr>
          <p:cNvPr id="11" name="Rectangle 10">
            <a:extLst>
              <a:ext uri="{FF2B5EF4-FFF2-40B4-BE49-F238E27FC236}">
                <a16:creationId xmlns:a16="http://schemas.microsoft.com/office/drawing/2014/main" id="{8A901DE3-0B90-814B-869F-C486DCEE7DF3}"/>
              </a:ext>
            </a:extLst>
          </p:cNvPr>
          <p:cNvSpPr/>
          <p:nvPr/>
        </p:nvSpPr>
        <p:spPr>
          <a:xfrm>
            <a:off x="3861791" y="5503410"/>
            <a:ext cx="1479892" cy="369332"/>
          </a:xfrm>
          <a:prstGeom prst="rect">
            <a:avLst/>
          </a:prstGeom>
        </p:spPr>
        <p:txBody>
          <a:bodyPr wrap="none">
            <a:spAutoFit/>
          </a:bodyPr>
          <a:lstStyle/>
          <a:p>
            <a:r>
              <a:rPr lang="en-US" dirty="0">
                <a:effectLst/>
                <a:latin typeface="Helvetica" pitchFamily="2" charset="0"/>
              </a:rPr>
              <a:t> eigenvalues</a:t>
            </a:r>
          </a:p>
        </p:txBody>
      </p:sp>
      <p:cxnSp>
        <p:nvCxnSpPr>
          <p:cNvPr id="13" name="Straight Arrow Connector 12">
            <a:extLst>
              <a:ext uri="{FF2B5EF4-FFF2-40B4-BE49-F238E27FC236}">
                <a16:creationId xmlns:a16="http://schemas.microsoft.com/office/drawing/2014/main" id="{469370EC-FB4E-F844-B97B-089FF965086F}"/>
              </a:ext>
            </a:extLst>
          </p:cNvPr>
          <p:cNvCxnSpPr>
            <a:cxnSpLocks/>
          </p:cNvCxnSpPr>
          <p:nvPr/>
        </p:nvCxnSpPr>
        <p:spPr>
          <a:xfrm flipV="1">
            <a:off x="4799206" y="5118411"/>
            <a:ext cx="419565" cy="384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F9106D2-AAFD-8E4E-B898-BD0FCF642C91}"/>
              </a:ext>
            </a:extLst>
          </p:cNvPr>
          <p:cNvSpPr/>
          <p:nvPr/>
        </p:nvSpPr>
        <p:spPr>
          <a:xfrm>
            <a:off x="6176226" y="5503410"/>
            <a:ext cx="1556836" cy="369332"/>
          </a:xfrm>
          <a:prstGeom prst="rect">
            <a:avLst/>
          </a:prstGeom>
        </p:spPr>
        <p:txBody>
          <a:bodyPr wrap="none">
            <a:spAutoFit/>
          </a:bodyPr>
          <a:lstStyle/>
          <a:p>
            <a:r>
              <a:rPr lang="en-US" dirty="0">
                <a:effectLst/>
                <a:latin typeface="Helvetica" pitchFamily="2" charset="0"/>
              </a:rPr>
              <a:t> eigenvectors</a:t>
            </a:r>
          </a:p>
        </p:txBody>
      </p:sp>
      <p:cxnSp>
        <p:nvCxnSpPr>
          <p:cNvPr id="16" name="Straight Arrow Connector 15">
            <a:extLst>
              <a:ext uri="{FF2B5EF4-FFF2-40B4-BE49-F238E27FC236}">
                <a16:creationId xmlns:a16="http://schemas.microsoft.com/office/drawing/2014/main" id="{0A84758F-BA29-B345-9E35-97966FD614F1}"/>
              </a:ext>
            </a:extLst>
          </p:cNvPr>
          <p:cNvCxnSpPr/>
          <p:nvPr/>
        </p:nvCxnSpPr>
        <p:spPr>
          <a:xfrm flipH="1" flipV="1">
            <a:off x="6211229" y="5132375"/>
            <a:ext cx="341971" cy="285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F13B087-13CE-2C40-A7AF-0F407751A2CF}"/>
              </a:ext>
            </a:extLst>
          </p:cNvPr>
          <p:cNvSpPr/>
          <p:nvPr/>
        </p:nvSpPr>
        <p:spPr>
          <a:xfrm>
            <a:off x="672790" y="5930488"/>
            <a:ext cx="10681010" cy="646331"/>
          </a:xfrm>
          <a:prstGeom prst="rect">
            <a:avLst/>
          </a:prstGeom>
        </p:spPr>
        <p:txBody>
          <a:bodyPr wrap="square">
            <a:spAutoFit/>
          </a:bodyPr>
          <a:lstStyle/>
          <a:p>
            <a:r>
              <a:rPr lang="en-US" dirty="0">
                <a:effectLst/>
                <a:latin typeface="Calibri" panose="020F0502020204030204" pitchFamily="34" charset="0"/>
                <a:cs typeface="Calibri" panose="020F0502020204030204" pitchFamily="34" charset="0"/>
              </a:rPr>
              <a:t>All eigenvectors of a square symmetric matrix A  are orthogonal to each other; the eigenvectors define a space (</a:t>
            </a:r>
            <a:r>
              <a:rPr lang="en-US" b="1" dirty="0">
                <a:effectLst/>
                <a:latin typeface="Calibri" panose="020F0502020204030204" pitchFamily="34" charset="0"/>
                <a:cs typeface="Calibri" panose="020F0502020204030204" pitchFamily="34" charset="0"/>
              </a:rPr>
              <a:t>eigenspace</a:t>
            </a:r>
            <a:r>
              <a:rPr lang="en-US" dirty="0">
                <a:effectLst/>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The eigenvalues represent the variation along each eigenvector dimension.</a:t>
            </a:r>
          </a:p>
        </p:txBody>
      </p:sp>
      <p:sp>
        <p:nvSpPr>
          <p:cNvPr id="19" name="Rectangle 18">
            <a:extLst>
              <a:ext uri="{FF2B5EF4-FFF2-40B4-BE49-F238E27FC236}">
                <a16:creationId xmlns:a16="http://schemas.microsoft.com/office/drawing/2014/main" id="{BD3581E6-E1A6-DE42-B830-04C8039C4153}"/>
              </a:ext>
            </a:extLst>
          </p:cNvPr>
          <p:cNvSpPr/>
          <p:nvPr/>
        </p:nvSpPr>
        <p:spPr>
          <a:xfrm>
            <a:off x="4656249" y="4470755"/>
            <a:ext cx="2326278" cy="369332"/>
          </a:xfrm>
          <a:prstGeom prst="rect">
            <a:avLst/>
          </a:prstGeom>
        </p:spPr>
        <p:txBody>
          <a:bodyPr wrap="none">
            <a:spAutoFit/>
          </a:bodyPr>
          <a:lstStyle/>
          <a:p>
            <a:r>
              <a:rPr lang="en-US" b="0" i="0" u="none" strike="noStrike" dirty="0">
                <a:solidFill>
                  <a:srgbClr val="222222"/>
                </a:solidFill>
                <a:effectLst/>
                <a:latin typeface="Arial" panose="020B0604020202020204" pitchFamily="34" charset="0"/>
              </a:rPr>
              <a:t>eigenvector equation</a:t>
            </a:r>
            <a:endParaRPr lang="en-US" dirty="0"/>
          </a:p>
        </p:txBody>
      </p:sp>
    </p:spTree>
    <p:extLst>
      <p:ext uri="{BB962C8B-B14F-4D97-AF65-F5344CB8AC3E}">
        <p14:creationId xmlns:p14="http://schemas.microsoft.com/office/powerpoint/2010/main" val="3901266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713A01-F798-0D40-981E-BB69C9E09CB1}"/>
              </a:ext>
            </a:extLst>
          </p:cNvPr>
          <p:cNvPicPr>
            <a:picLocks noChangeAspect="1"/>
          </p:cNvPicPr>
          <p:nvPr/>
        </p:nvPicPr>
        <p:blipFill>
          <a:blip r:embed="rId2"/>
          <a:stretch>
            <a:fillRect/>
          </a:stretch>
        </p:blipFill>
        <p:spPr>
          <a:xfrm>
            <a:off x="1111955" y="880946"/>
            <a:ext cx="9472565" cy="4379487"/>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8AF7DAB-196B-524E-8326-EF9E36FB034F}"/>
                  </a:ext>
                </a:extLst>
              </p:cNvPr>
              <p:cNvSpPr txBox="1"/>
              <p:nvPr/>
            </p:nvSpPr>
            <p:spPr>
              <a:xfrm>
                <a:off x="5329953" y="5381290"/>
                <a:ext cx="1546064" cy="89902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𝑡</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nary>
                    </m:oMath>
                  </m:oMathPara>
                </a14:m>
                <a:endParaRPr lang="en-US" dirty="0"/>
              </a:p>
            </p:txBody>
          </p:sp>
        </mc:Choice>
        <mc:Fallback>
          <p:sp>
            <p:nvSpPr>
              <p:cNvPr id="5" name="TextBox 4">
                <a:extLst>
                  <a:ext uri="{FF2B5EF4-FFF2-40B4-BE49-F238E27FC236}">
                    <a16:creationId xmlns:a16="http://schemas.microsoft.com/office/drawing/2014/main" id="{68AF7DAB-196B-524E-8326-EF9E36FB034F}"/>
                  </a:ext>
                </a:extLst>
              </p:cNvPr>
              <p:cNvSpPr txBox="1">
                <a:spLocks noRot="1" noChangeAspect="1" noMove="1" noResize="1" noEditPoints="1" noAdjustHandles="1" noChangeArrowheads="1" noChangeShapeType="1" noTextEdit="1"/>
              </p:cNvSpPr>
              <p:nvPr/>
            </p:nvSpPr>
            <p:spPr>
              <a:xfrm>
                <a:off x="5329953" y="5381290"/>
                <a:ext cx="1546064" cy="899029"/>
              </a:xfrm>
              <a:prstGeom prst="rect">
                <a:avLst/>
              </a:prstGeom>
              <a:blipFill>
                <a:blip r:embed="rId3"/>
                <a:stretch>
                  <a:fillRect l="-17355" t="-91667" b="-1388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87F09DF-376D-374E-8381-2B60301F9B58}"/>
                  </a:ext>
                </a:extLst>
              </p:cNvPr>
              <p:cNvSpPr txBox="1"/>
              <p:nvPr/>
            </p:nvSpPr>
            <p:spPr>
              <a:xfrm>
                <a:off x="683172" y="5507641"/>
                <a:ext cx="4646781" cy="923330"/>
              </a:xfrm>
              <a:prstGeom prst="rect">
                <a:avLst/>
              </a:prstGeom>
              <a:noFill/>
            </p:spPr>
            <p:txBody>
              <a:bodyPr wrap="square" rtlCol="0">
                <a:spAutoFit/>
              </a:bodyPr>
              <a:lstStyle/>
              <a:p>
                <a:r>
                  <a:rPr lang="en-US" dirty="0"/>
                  <a:t>Dimensionality reduction: for a data point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𝑀</m:t>
                            </m:r>
                          </m:sub>
                        </m:sSub>
                      </m:e>
                    </m:d>
                  </m:oMath>
                </a14:m>
                <a:r>
                  <a:rPr lang="en-US" dirty="0"/>
                  <a:t>,   </a:t>
                </a:r>
                <a:r>
                  <a:rPr lang="en-US" i="1" dirty="0"/>
                  <a:t>M</a:t>
                </a:r>
                <a:r>
                  <a:rPr lang="en-US" i="1" dirty="0">
                    <a:sym typeface="Wingdings" pitchFamily="2" charset="2"/>
                  </a:rPr>
                  <a:t> t</a:t>
                </a:r>
                <a:endParaRPr lang="en-US" i="1" dirty="0"/>
              </a:p>
              <a:p>
                <a:r>
                  <a:rPr lang="en-US" dirty="0"/>
                  <a:t>transformation using the top </a:t>
                </a:r>
                <a:r>
                  <a:rPr lang="en-US" i="1" dirty="0"/>
                  <a:t>t</a:t>
                </a:r>
                <a:r>
                  <a:rPr lang="en-US" dirty="0"/>
                  <a:t> eigenvectors,</a:t>
                </a:r>
              </a:p>
            </p:txBody>
          </p:sp>
        </mc:Choice>
        <mc:Fallback>
          <p:sp>
            <p:nvSpPr>
              <p:cNvPr id="6" name="TextBox 5">
                <a:extLst>
                  <a:ext uri="{FF2B5EF4-FFF2-40B4-BE49-F238E27FC236}">
                    <a16:creationId xmlns:a16="http://schemas.microsoft.com/office/drawing/2014/main" id="{687F09DF-376D-374E-8381-2B60301F9B58}"/>
                  </a:ext>
                </a:extLst>
              </p:cNvPr>
              <p:cNvSpPr txBox="1">
                <a:spLocks noRot="1" noChangeAspect="1" noMove="1" noResize="1" noEditPoints="1" noAdjustHandles="1" noChangeArrowheads="1" noChangeShapeType="1" noTextEdit="1"/>
              </p:cNvSpPr>
              <p:nvPr/>
            </p:nvSpPr>
            <p:spPr>
              <a:xfrm>
                <a:off x="683172" y="5507641"/>
                <a:ext cx="4646781" cy="923330"/>
              </a:xfrm>
              <a:prstGeom prst="rect">
                <a:avLst/>
              </a:prstGeom>
              <a:blipFill>
                <a:blip r:embed="rId4"/>
                <a:stretch>
                  <a:fillRect l="-1090" t="-2740" b="-95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3CDE140-D1A2-6743-9967-B0546B053ED8}"/>
                  </a:ext>
                </a:extLst>
              </p:cNvPr>
              <p:cNvSpPr txBox="1"/>
              <p:nvPr/>
            </p:nvSpPr>
            <p:spPr>
              <a:xfrm>
                <a:off x="8869343" y="5381290"/>
                <a:ext cx="2268442" cy="89902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𝑡</m:t>
                          </m:r>
                        </m:sup>
                        <m:e>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𝑡</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𝑘𝑗</m:t>
                                  </m:r>
                                </m:sub>
                              </m:sSub>
                            </m:e>
                          </m:nary>
                        </m:e>
                      </m:nary>
                    </m:oMath>
                  </m:oMathPara>
                </a14:m>
                <a:endParaRPr lang="en-US" dirty="0"/>
              </a:p>
            </p:txBody>
          </p:sp>
        </mc:Choice>
        <mc:Fallback>
          <p:sp>
            <p:nvSpPr>
              <p:cNvPr id="10" name="TextBox 9">
                <a:extLst>
                  <a:ext uri="{FF2B5EF4-FFF2-40B4-BE49-F238E27FC236}">
                    <a16:creationId xmlns:a16="http://schemas.microsoft.com/office/drawing/2014/main" id="{13CDE140-D1A2-6743-9967-B0546B053ED8}"/>
                  </a:ext>
                </a:extLst>
              </p:cNvPr>
              <p:cNvSpPr txBox="1">
                <a:spLocks noRot="1" noChangeAspect="1" noMove="1" noResize="1" noEditPoints="1" noAdjustHandles="1" noChangeArrowheads="1" noChangeShapeType="1" noTextEdit="1"/>
              </p:cNvSpPr>
              <p:nvPr/>
            </p:nvSpPr>
            <p:spPr>
              <a:xfrm>
                <a:off x="8869343" y="5381290"/>
                <a:ext cx="2268442" cy="899029"/>
              </a:xfrm>
              <a:prstGeom prst="rect">
                <a:avLst/>
              </a:prstGeom>
              <a:blipFill>
                <a:blip r:embed="rId5"/>
                <a:stretch>
                  <a:fillRect l="-10000" t="-91667" b="-13888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C3668FF-F713-E641-B1C4-07ED707BAFB7}"/>
              </a:ext>
            </a:extLst>
          </p:cNvPr>
          <p:cNvSpPr txBox="1"/>
          <p:nvPr/>
        </p:nvSpPr>
        <p:spPr>
          <a:xfrm>
            <a:off x="7315200" y="5646139"/>
            <a:ext cx="1554143" cy="369332"/>
          </a:xfrm>
          <a:prstGeom prst="rect">
            <a:avLst/>
          </a:prstGeom>
          <a:noFill/>
        </p:spPr>
        <p:txBody>
          <a:bodyPr wrap="none" rtlCol="0">
            <a:spAutoFit/>
          </a:bodyPr>
          <a:lstStyle/>
          <a:p>
            <a:r>
              <a:rPr lang="en-US" dirty="0"/>
              <a:t>reconstruction</a:t>
            </a:r>
          </a:p>
        </p:txBody>
      </p:sp>
    </p:spTree>
    <p:extLst>
      <p:ext uri="{BB962C8B-B14F-4D97-AF65-F5344CB8AC3E}">
        <p14:creationId xmlns:p14="http://schemas.microsoft.com/office/powerpoint/2010/main" val="775673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F06783-BE5B-DF49-BE0A-DD2F1042ACB4}"/>
              </a:ext>
            </a:extLst>
          </p:cNvPr>
          <p:cNvPicPr>
            <a:picLocks noChangeAspect="1"/>
          </p:cNvPicPr>
          <p:nvPr/>
        </p:nvPicPr>
        <p:blipFill>
          <a:blip r:embed="rId2"/>
          <a:stretch>
            <a:fillRect/>
          </a:stretch>
        </p:blipFill>
        <p:spPr>
          <a:xfrm>
            <a:off x="1599426" y="1861848"/>
            <a:ext cx="8547100" cy="4165600"/>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0036F48-045E-4149-8E53-6401A774EEE2}"/>
                  </a:ext>
                </a:extLst>
              </p:cNvPr>
              <p:cNvSpPr txBox="1"/>
              <p:nvPr/>
            </p:nvSpPr>
            <p:spPr>
              <a:xfrm>
                <a:off x="2310134" y="651863"/>
                <a:ext cx="4267579" cy="646331"/>
              </a:xfrm>
              <a:prstGeom prst="rect">
                <a:avLst/>
              </a:prstGeom>
              <a:noFill/>
            </p:spPr>
            <p:txBody>
              <a:bodyPr wrap="none" rtlCol="0">
                <a:spAutoFit/>
              </a:bodyPr>
              <a:lstStyle/>
              <a:p>
                <a:r>
                  <a:rPr lang="en-US" dirty="0"/>
                  <a:t>For a data point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𝑀</m:t>
                            </m:r>
                          </m:sub>
                        </m:sSub>
                      </m:e>
                    </m:d>
                  </m:oMath>
                </a14:m>
                <a:r>
                  <a:rPr lang="en-US" dirty="0"/>
                  <a:t>,</a:t>
                </a:r>
              </a:p>
              <a:p>
                <a:r>
                  <a:rPr lang="en-US" dirty="0"/>
                  <a:t>reconstruction using the top </a:t>
                </a:r>
                <a:r>
                  <a:rPr lang="en-US" i="1" dirty="0"/>
                  <a:t>t</a:t>
                </a:r>
                <a:r>
                  <a:rPr lang="en-US" dirty="0"/>
                  <a:t> eigenvectors,</a:t>
                </a:r>
              </a:p>
            </p:txBody>
          </p:sp>
        </mc:Choice>
        <mc:Fallback>
          <p:sp>
            <p:nvSpPr>
              <p:cNvPr id="6" name="TextBox 5">
                <a:extLst>
                  <a:ext uri="{FF2B5EF4-FFF2-40B4-BE49-F238E27FC236}">
                    <a16:creationId xmlns:a16="http://schemas.microsoft.com/office/drawing/2014/main" id="{D0036F48-045E-4149-8E53-6401A774EEE2}"/>
                  </a:ext>
                </a:extLst>
              </p:cNvPr>
              <p:cNvSpPr txBox="1">
                <a:spLocks noRot="1" noChangeAspect="1" noMove="1" noResize="1" noEditPoints="1" noAdjustHandles="1" noChangeArrowheads="1" noChangeShapeType="1" noTextEdit="1"/>
              </p:cNvSpPr>
              <p:nvPr/>
            </p:nvSpPr>
            <p:spPr>
              <a:xfrm>
                <a:off x="2310134" y="651863"/>
                <a:ext cx="4267579" cy="646331"/>
              </a:xfrm>
              <a:prstGeom prst="rect">
                <a:avLst/>
              </a:prstGeom>
              <a:blipFill>
                <a:blip r:embed="rId3"/>
                <a:stretch>
                  <a:fillRect l="-890" t="-3846" b="-1153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0233019-25BF-534C-BC92-CE82F5E08758}"/>
              </a:ext>
            </a:extLst>
          </p:cNvPr>
          <p:cNvSpPr txBox="1"/>
          <p:nvPr/>
        </p:nvSpPr>
        <p:spPr>
          <a:xfrm>
            <a:off x="9995338" y="3037490"/>
            <a:ext cx="494046" cy="369332"/>
          </a:xfrm>
          <a:prstGeom prst="rect">
            <a:avLst/>
          </a:prstGeom>
          <a:noFill/>
        </p:spPr>
        <p:txBody>
          <a:bodyPr wrap="none" rtlCol="0">
            <a:spAutoFit/>
          </a:bodyPr>
          <a:lstStyle/>
          <a:p>
            <a:r>
              <a:rPr lang="en-US" i="1" dirty="0"/>
              <a:t>t</a:t>
            </a:r>
            <a:r>
              <a:rPr lang="en-US" dirty="0"/>
              <a:t>=1</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787C159-0E20-EE47-ACC7-14F5FA264906}"/>
                  </a:ext>
                </a:extLst>
              </p:cNvPr>
              <p:cNvSpPr txBox="1"/>
              <p:nvPr/>
            </p:nvSpPr>
            <p:spPr>
              <a:xfrm>
                <a:off x="6873968" y="525513"/>
                <a:ext cx="2268442" cy="89902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𝑡</m:t>
                          </m:r>
                        </m:sup>
                        <m:e>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𝑡</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𝑘𝑗</m:t>
                                  </m:r>
                                </m:sub>
                              </m:sSub>
                            </m:e>
                          </m:nary>
                        </m:e>
                      </m:nary>
                    </m:oMath>
                  </m:oMathPara>
                </a14:m>
                <a:endParaRPr lang="en-US" dirty="0"/>
              </a:p>
            </p:txBody>
          </p:sp>
        </mc:Choice>
        <mc:Fallback>
          <p:sp>
            <p:nvSpPr>
              <p:cNvPr id="8" name="TextBox 7">
                <a:extLst>
                  <a:ext uri="{FF2B5EF4-FFF2-40B4-BE49-F238E27FC236}">
                    <a16:creationId xmlns:a16="http://schemas.microsoft.com/office/drawing/2014/main" id="{2787C159-0E20-EE47-ACC7-14F5FA264906}"/>
                  </a:ext>
                </a:extLst>
              </p:cNvPr>
              <p:cNvSpPr txBox="1">
                <a:spLocks noRot="1" noChangeAspect="1" noMove="1" noResize="1" noEditPoints="1" noAdjustHandles="1" noChangeArrowheads="1" noChangeShapeType="1" noTextEdit="1"/>
              </p:cNvSpPr>
              <p:nvPr/>
            </p:nvSpPr>
            <p:spPr>
              <a:xfrm>
                <a:off x="6873968" y="525513"/>
                <a:ext cx="2268442" cy="899029"/>
              </a:xfrm>
              <a:prstGeom prst="rect">
                <a:avLst/>
              </a:prstGeom>
              <a:blipFill>
                <a:blip r:embed="rId4"/>
                <a:stretch>
                  <a:fillRect l="-10556" t="-90278" b="-140278"/>
                </a:stretch>
              </a:blipFill>
            </p:spPr>
            <p:txBody>
              <a:bodyPr/>
              <a:lstStyle/>
              <a:p>
                <a:r>
                  <a:rPr lang="en-US">
                    <a:noFill/>
                  </a:rPr>
                  <a:t> </a:t>
                </a:r>
              </a:p>
            </p:txBody>
          </p:sp>
        </mc:Fallback>
      </mc:AlternateContent>
    </p:spTree>
    <p:extLst>
      <p:ext uri="{BB962C8B-B14F-4D97-AF65-F5344CB8AC3E}">
        <p14:creationId xmlns:p14="http://schemas.microsoft.com/office/powerpoint/2010/main" val="3880789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1589</TotalTime>
  <Words>641</Words>
  <Application>Microsoft Macintosh PowerPoint</Application>
  <PresentationFormat>Widescreen</PresentationFormat>
  <Paragraphs>78</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Cambria Math</vt:lpstr>
      <vt:lpstr>Helvetica</vt:lpstr>
      <vt:lpstr>Wingdings</vt:lpstr>
      <vt:lpstr>Office Theme</vt:lpstr>
      <vt:lpstr>Dimensionality Reduction</vt:lpstr>
      <vt:lpstr>The Curse of Dimensionality</vt:lpstr>
      <vt:lpstr>Dimensionality Reduction approaches</vt:lpstr>
      <vt:lpstr>Linear Discriminant Analysis (LDA)</vt:lpstr>
      <vt:lpstr>Projection Lines</vt:lpstr>
      <vt:lpstr>Transformation of Coordinate Axes</vt:lpstr>
      <vt:lpstr>How to choose the axes? Principal Component Analysis (PCA)</vt:lpstr>
      <vt:lpstr>PowerPoint Presentation</vt:lpstr>
      <vt:lpstr>PowerPoint Presentation</vt:lpstr>
      <vt:lpstr>Kernel PCA</vt:lpstr>
      <vt:lpstr>PowerPoint Presentation</vt:lpstr>
      <vt:lpstr>Factor Analysis</vt:lpstr>
      <vt:lpstr>Locally Linear Embedding (Roweis &amp; Saul, 2000)</vt:lpstr>
      <vt:lpstr>LLE</vt:lpstr>
      <vt:lpstr>Multi-Dimensional Scaling (MDS)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Dimensionality Reduction</dc:title>
  <dc:creator>Microsoft Office User</dc:creator>
  <cp:lastModifiedBy>Microsoft Office User</cp:lastModifiedBy>
  <cp:revision>32</cp:revision>
  <dcterms:created xsi:type="dcterms:W3CDTF">2018-12-04T18:05:34Z</dcterms:created>
  <dcterms:modified xsi:type="dcterms:W3CDTF">2018-12-05T20:35:24Z</dcterms:modified>
</cp:coreProperties>
</file>